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sldIdLst>
    <p:sldId id="294" r:id="rId2"/>
    <p:sldId id="271" r:id="rId3"/>
    <p:sldId id="257" r:id="rId4"/>
    <p:sldId id="272" r:id="rId5"/>
    <p:sldId id="273" r:id="rId6"/>
    <p:sldId id="258" r:id="rId7"/>
    <p:sldId id="280" r:id="rId8"/>
    <p:sldId id="275" r:id="rId9"/>
    <p:sldId id="278" r:id="rId10"/>
    <p:sldId id="276" r:id="rId11"/>
    <p:sldId id="279" r:id="rId12"/>
    <p:sldId id="277" r:id="rId13"/>
    <p:sldId id="281" r:id="rId14"/>
    <p:sldId id="261" r:id="rId15"/>
    <p:sldId id="283" r:id="rId16"/>
    <p:sldId id="282" r:id="rId17"/>
    <p:sldId id="274" r:id="rId18"/>
    <p:sldId id="284" r:id="rId19"/>
    <p:sldId id="264" r:id="rId20"/>
    <p:sldId id="265" r:id="rId21"/>
    <p:sldId id="285" r:id="rId22"/>
    <p:sldId id="286" r:id="rId23"/>
    <p:sldId id="266" r:id="rId24"/>
    <p:sldId id="267" r:id="rId25"/>
    <p:sldId id="287" r:id="rId26"/>
    <p:sldId id="268" r:id="rId27"/>
    <p:sldId id="269"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4714" autoAdjust="0"/>
  </p:normalViewPr>
  <p:slideViewPr>
    <p:cSldViewPr>
      <p:cViewPr varScale="1">
        <p:scale>
          <a:sx n="70" d="100"/>
          <a:sy n="70" d="100"/>
        </p:scale>
        <p:origin x="121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FD2F4-F797-4CF1-AA86-C660E1A52E26}" type="datetimeFigureOut">
              <a:rPr lang="en-US" smtClean="0"/>
              <a:pPr/>
              <a:t>12/20/2013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E09B8-A1B1-43B7-B0E9-FB3FDE091356}" type="slidenum">
              <a:rPr lang="en-US" smtClean="0"/>
              <a:pPr/>
              <a:t>‹#›</a:t>
            </a:fld>
            <a:endParaRPr lang="en-US" dirty="0"/>
          </a:p>
        </p:txBody>
      </p:sp>
    </p:spTree>
    <p:extLst>
      <p:ext uri="{BB962C8B-B14F-4D97-AF65-F5344CB8AC3E}">
        <p14:creationId xmlns:p14="http://schemas.microsoft.com/office/powerpoint/2010/main" val="251281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AE09B8-A1B1-43B7-B0E9-FB3FDE091356}" type="slidenum">
              <a:rPr lang="en-US" smtClean="0"/>
              <a:pPr/>
              <a:t>3</a:t>
            </a:fld>
            <a:endParaRPr lang="en-US" dirty="0"/>
          </a:p>
        </p:txBody>
      </p:sp>
    </p:spTree>
    <p:extLst>
      <p:ext uri="{BB962C8B-B14F-4D97-AF65-F5344CB8AC3E}">
        <p14:creationId xmlns:p14="http://schemas.microsoft.com/office/powerpoint/2010/main" val="214828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17" name="Footer Placeholder 16"/>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a:xfrm>
            <a:off x="7924800" y="6416675"/>
            <a:ext cx="762000" cy="365125"/>
          </a:xfrm>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12/20/2013</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6BCBE8-30B0-4476-8762-9236B142003A}" type="datetimeFigureOut">
              <a:rPr lang="en-US" smtClean="0"/>
              <a:pPr/>
              <a:t>12/20/2013</a:t>
            </a:fld>
            <a:endParaRPr lang="en-US" sz="1100" dirty="0">
              <a:solidFill>
                <a:schemeClr val="tx2"/>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newsflash/>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85800" y="3641678"/>
            <a:ext cx="8839200" cy="3401704"/>
          </a:xfrm>
          <a:prstGeom prst="rect">
            <a:avLst/>
          </a:prstGeom>
        </p:spPr>
      </p:pic>
      <p:sp>
        <p:nvSpPr>
          <p:cNvPr id="5" name="Title 2"/>
          <p:cNvSpPr txBox="1">
            <a:spLocks/>
          </p:cNvSpPr>
          <p:nvPr/>
        </p:nvSpPr>
        <p:spPr>
          <a:xfrm>
            <a:off x="0" y="1981200"/>
            <a:ext cx="9144000" cy="1676400"/>
          </a:xfrm>
          <a:prstGeom prst="rect">
            <a:avLst/>
          </a:prstGeom>
        </p:spPr>
        <p:txBody>
          <a:bodyPr/>
          <a:lstStyle>
            <a:lvl1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2pPr>
            <a:lvl3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3pPr>
            <a:lvl4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4pPr>
            <a:lvl5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5pPr>
            <a:lvl6pPr marL="4572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6pPr>
            <a:lvl7pPr marL="9144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7pPr>
            <a:lvl8pPr marL="13716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8pPr>
            <a:lvl9pPr marL="18288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9pPr>
          </a:lstStyle>
          <a:p>
            <a:pPr>
              <a:defRPr/>
            </a:pPr>
            <a:r>
              <a:rPr lang="en-US" sz="2800" kern="0" dirty="0" smtClean="0">
                <a:solidFill>
                  <a:schemeClr val="bg2">
                    <a:lumMod val="50000"/>
                  </a:schemeClr>
                </a:solidFill>
                <a:latin typeface="Segoe Print" pitchFamily="2" charset="0"/>
              </a:rPr>
              <a:t>      </a:t>
            </a:r>
            <a:r>
              <a:rPr lang="en-US" sz="3200" kern="0" dirty="0" smtClean="0">
                <a:solidFill>
                  <a:schemeClr val="bg2">
                    <a:lumMod val="50000"/>
                  </a:schemeClr>
                </a:solidFill>
                <a:latin typeface="Segoe Print" pitchFamily="2" charset="0"/>
              </a:rPr>
              <a:t>HASMUKH </a:t>
            </a:r>
            <a:r>
              <a:rPr lang="en-US" sz="3200" kern="0" dirty="0" smtClean="0">
                <a:solidFill>
                  <a:schemeClr val="bg2">
                    <a:lumMod val="50000"/>
                  </a:schemeClr>
                </a:solidFill>
                <a:latin typeface="Segoe Print" pitchFamily="2" charset="0"/>
              </a:rPr>
              <a:t>GOSWAMI COLLEGE </a:t>
            </a:r>
            <a:br>
              <a:rPr lang="en-US" sz="3200" kern="0" dirty="0" smtClean="0">
                <a:solidFill>
                  <a:schemeClr val="bg2">
                    <a:lumMod val="50000"/>
                  </a:schemeClr>
                </a:solidFill>
                <a:latin typeface="Segoe Print" pitchFamily="2" charset="0"/>
              </a:rPr>
            </a:br>
            <a:r>
              <a:rPr lang="en-US" sz="3200" kern="0" dirty="0" smtClean="0">
                <a:solidFill>
                  <a:schemeClr val="bg2">
                    <a:lumMod val="50000"/>
                  </a:schemeClr>
                </a:solidFill>
                <a:latin typeface="Segoe Print" pitchFamily="2" charset="0"/>
              </a:rPr>
              <a:t>                OF ENGINEERING</a:t>
            </a:r>
            <a:r>
              <a:rPr lang="en-US" sz="2800" kern="0" dirty="0" smtClean="0">
                <a:solidFill>
                  <a:schemeClr val="bg2">
                    <a:lumMod val="50000"/>
                  </a:schemeClr>
                </a:solidFill>
                <a:latin typeface="Segoe Print" pitchFamily="2" charset="0"/>
              </a:rPr>
              <a:t/>
            </a:r>
            <a:br>
              <a:rPr lang="en-US" sz="2800" kern="0" dirty="0" smtClean="0">
                <a:solidFill>
                  <a:schemeClr val="bg2">
                    <a:lumMod val="50000"/>
                  </a:schemeClr>
                </a:solidFill>
                <a:latin typeface="Segoe Print" pitchFamily="2" charset="0"/>
              </a:rPr>
            </a:br>
            <a:endParaRPr lang="en-US" sz="2800" kern="0" dirty="0" smtClean="0">
              <a:solidFill>
                <a:schemeClr val="bg2">
                  <a:lumMod val="50000"/>
                </a:schemeClr>
              </a:solidFill>
              <a:latin typeface="Segoe Print" pitchFamily="2" charset="0"/>
            </a:endParaRPr>
          </a:p>
          <a:p>
            <a:pPr>
              <a:defRPr/>
            </a:pPr>
            <a:r>
              <a:rPr lang="en-US" sz="2800" kern="0" dirty="0" smtClean="0">
                <a:solidFill>
                  <a:schemeClr val="accent1">
                    <a:lumMod val="50000"/>
                  </a:schemeClr>
                </a:solidFill>
                <a:latin typeface="Segoe Print" pitchFamily="2" charset="0"/>
              </a:rPr>
              <a:t>BRANCH :- ELECTRONICS &amp; COMMUNICATION</a:t>
            </a:r>
            <a:br>
              <a:rPr lang="en-US" sz="2800" kern="0" dirty="0" smtClean="0">
                <a:solidFill>
                  <a:schemeClr val="accent1">
                    <a:lumMod val="50000"/>
                  </a:schemeClr>
                </a:solidFill>
                <a:latin typeface="Segoe Print" pitchFamily="2" charset="0"/>
              </a:rPr>
            </a:br>
            <a:endParaRPr lang="en-US" sz="2800" kern="0" dirty="0">
              <a:solidFill>
                <a:schemeClr val="accent1">
                  <a:lumMod val="50000"/>
                </a:schemeClr>
              </a:solidFill>
              <a:latin typeface="Segoe Print" pitchFamily="2"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76200"/>
            <a:ext cx="2057400" cy="17173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91671204"/>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pPr marL="742950" indent="-742950"/>
            <a:r>
              <a:rPr lang="en-IN" sz="4400" dirty="0" smtClean="0">
                <a:solidFill>
                  <a:srgbClr val="002060"/>
                </a:solidFill>
              </a:rPr>
              <a:t/>
            </a:r>
            <a:br>
              <a:rPr lang="en-IN" sz="4400" dirty="0" smtClean="0">
                <a:solidFill>
                  <a:srgbClr val="002060"/>
                </a:solidFill>
              </a:rPr>
            </a:br>
            <a:r>
              <a:rPr lang="en-IN" sz="4400" dirty="0" smtClean="0">
                <a:solidFill>
                  <a:srgbClr val="002060"/>
                </a:solidFill>
              </a:rPr>
              <a:t/>
            </a:r>
            <a:br>
              <a:rPr lang="en-IN" sz="4400" dirty="0" smtClean="0">
                <a:solidFill>
                  <a:srgbClr val="002060"/>
                </a:solidFill>
              </a:rPr>
            </a:br>
            <a:r>
              <a:rPr lang="en-IN" sz="4400" dirty="0" smtClean="0">
                <a:solidFill>
                  <a:srgbClr val="002060"/>
                </a:solidFill>
                <a:effectLst/>
              </a:rPr>
              <a:t>(2)  </a:t>
            </a:r>
            <a:r>
              <a:rPr lang="en-US" sz="4400" dirty="0" smtClean="0">
                <a:solidFill>
                  <a:srgbClr val="002060"/>
                </a:solidFill>
                <a:effectLst/>
              </a:rPr>
              <a:t>CTS (Cabtyre Sheathed Wire) :-</a:t>
            </a:r>
            <a:br>
              <a:rPr lang="en-US" sz="4400" dirty="0" smtClean="0">
                <a:solidFill>
                  <a:srgbClr val="002060"/>
                </a:solidFill>
                <a:effectLst/>
              </a:rPr>
            </a:br>
            <a:r>
              <a:rPr lang="en-US" i="1" u="sng" dirty="0" smtClean="0">
                <a:solidFill>
                  <a:srgbClr val="002060"/>
                </a:solidFill>
                <a:effectLst/>
              </a:rPr>
              <a:t/>
            </a:r>
            <a:br>
              <a:rPr lang="en-US" i="1" u="sng" dirty="0" smtClean="0">
                <a:solidFill>
                  <a:srgbClr val="002060"/>
                </a:solidFill>
                <a:effectLst/>
              </a:rPr>
            </a:br>
            <a:r>
              <a:rPr lang="en-US" i="1" u="sng" dirty="0" smtClean="0">
                <a:solidFill>
                  <a:srgbClr val="002060"/>
                </a:solidFill>
              </a:rPr>
              <a:t/>
            </a:r>
            <a:br>
              <a:rPr lang="en-US" i="1" u="sng" dirty="0" smtClean="0">
                <a:solidFill>
                  <a:srgbClr val="002060"/>
                </a:solidFill>
              </a:rPr>
            </a:br>
            <a:endParaRPr lang="en-IN" dirty="0">
              <a:solidFill>
                <a:srgbClr val="002060"/>
              </a:solidFill>
            </a:endParaRPr>
          </a:p>
        </p:txBody>
      </p:sp>
      <p:sp>
        <p:nvSpPr>
          <p:cNvPr id="3" name="Content Placeholder 2"/>
          <p:cNvSpPr>
            <a:spLocks noGrp="1"/>
          </p:cNvSpPr>
          <p:nvPr>
            <p:ph idx="1"/>
          </p:nvPr>
        </p:nvSpPr>
        <p:spPr/>
        <p:txBody>
          <a:bodyPr>
            <a:noAutofit/>
          </a:bodyPr>
          <a:lstStyle/>
          <a:p>
            <a:pPr marL="514350" indent="-514350">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Such a type of wiring used in residences uses cabtyre sheated wire as the conductor.</a:t>
            </a:r>
          </a:p>
          <a:p>
            <a:pPr marL="514350" indent="-514350">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These wires are run on teak wood battens which in turn are fixed on the walls or, ceiling by means of screws and wooden plugs.</a:t>
            </a: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2514600"/>
          </a:xfrm>
        </p:spPr>
        <p:txBody>
          <a:bodyPr>
            <a:noAutofit/>
          </a:bodyPr>
          <a:lstStyle/>
          <a:p>
            <a:pPr marL="514350" indent="-514350" algn="just">
              <a:buClr>
                <a:srgbClr val="FFFF00"/>
              </a:buClr>
              <a:buSzPct val="65000"/>
              <a:buFont typeface="Wingdings" pitchFamily="2" charset="2"/>
              <a:buChar char="q"/>
            </a:pPr>
            <a:r>
              <a:rPr lang="en-US" sz="3200" dirty="0" smtClean="0">
                <a:solidFill>
                  <a:srgbClr val="FFFF00"/>
                </a:solidFill>
                <a:effectLst>
                  <a:outerShdw blurRad="38100" dist="38100" dir="2700000" algn="tl">
                    <a:srgbClr val="000000">
                      <a:alpha val="43137"/>
                    </a:srgbClr>
                  </a:outerShdw>
                </a:effectLst>
              </a:rPr>
              <a:t>They have a better appearance as compared to the wooden casing and capping wiring.</a:t>
            </a:r>
            <a:br>
              <a:rPr lang="en-US" sz="3200" dirty="0" smtClean="0">
                <a:solidFill>
                  <a:srgbClr val="FFFF00"/>
                </a:solidFill>
                <a:effectLst>
                  <a:outerShdw blurRad="38100" dist="38100" dir="2700000" algn="tl">
                    <a:srgbClr val="000000">
                      <a:alpha val="43137"/>
                    </a:srgbClr>
                  </a:outerShdw>
                </a:effectLst>
              </a:rPr>
            </a:br>
            <a:r>
              <a:rPr lang="en-US" sz="3200" dirty="0" smtClean="0">
                <a:solidFill>
                  <a:srgbClr val="FFFF00"/>
                </a:solidFill>
                <a:effectLst>
                  <a:outerShdw blurRad="38100" dist="38100" dir="2700000" algn="tl">
                    <a:srgbClr val="000000">
                      <a:alpha val="43137"/>
                    </a:srgbClr>
                  </a:outerShdw>
                </a:effectLst>
              </a:rPr>
              <a:t/>
            </a:r>
            <a:br>
              <a:rPr lang="en-US" sz="3200" dirty="0" smtClean="0">
                <a:solidFill>
                  <a:srgbClr val="FFFF00"/>
                </a:solidFill>
                <a:effectLst>
                  <a:outerShdw blurRad="38100" dist="38100" dir="2700000" algn="tl">
                    <a:srgbClr val="000000">
                      <a:alpha val="43137"/>
                    </a:srgbClr>
                  </a:outerShdw>
                </a:effectLst>
              </a:rPr>
            </a:br>
            <a:endParaRPr lang="en-IN" sz="3200" dirty="0">
              <a:effectLst>
                <a:outerShdw blurRad="38100" dist="38100" dir="2700000" algn="tl">
                  <a:srgbClr val="000000">
                    <a:alpha val="43137"/>
                  </a:srgbClr>
                </a:outerShdw>
              </a:effectLst>
            </a:endParaRPr>
          </a:p>
        </p:txBody>
      </p:sp>
      <p:pic>
        <p:nvPicPr>
          <p:cNvPr id="2053" name="Picture 5" descr="C:\Users\Durgesh\Desktop\durgesh\r 11.jpg"/>
          <p:cNvPicPr>
            <a:picLocks noGrp="1" noChangeAspect="1" noChangeArrowheads="1"/>
          </p:cNvPicPr>
          <p:nvPr>
            <p:ph idx="1"/>
          </p:nvPr>
        </p:nvPicPr>
        <p:blipFill>
          <a:blip r:embed="rId2"/>
          <a:srcRect/>
          <a:stretch>
            <a:fillRect/>
          </a:stretch>
        </p:blipFill>
        <p:spPr bwMode="auto">
          <a:xfrm>
            <a:off x="1981200" y="381000"/>
            <a:ext cx="4876800" cy="24384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dirty="0" smtClean="0"/>
              <a:t/>
            </a:r>
            <a:br>
              <a:rPr lang="en-IN" dirty="0" smtClean="0"/>
            </a:br>
            <a:r>
              <a:rPr lang="en-US" sz="4400" dirty="0" smtClean="0">
                <a:solidFill>
                  <a:srgbClr val="002060"/>
                </a:solidFill>
                <a:effectLst/>
              </a:rPr>
              <a:t>(3) Cleat wiring :- </a:t>
            </a:r>
            <a:br>
              <a:rPr lang="en-US" sz="4400" dirty="0" smtClean="0">
                <a:solidFill>
                  <a:srgbClr val="002060"/>
                </a:solidFill>
                <a:effectLst/>
              </a:rPr>
            </a:br>
            <a:endParaRPr lang="en-IN" dirty="0">
              <a:solidFill>
                <a:srgbClr val="002060"/>
              </a:solidFill>
              <a:effectLst/>
            </a:endParaRPr>
          </a:p>
        </p:txBody>
      </p:sp>
      <p:sp>
        <p:nvSpPr>
          <p:cNvPr id="3" name="Content Placeholder 2"/>
          <p:cNvSpPr>
            <a:spLocks noGrp="1"/>
          </p:cNvSpPr>
          <p:nvPr>
            <p:ph idx="1"/>
          </p:nvPr>
        </p:nvSpPr>
        <p:spPr/>
        <p:txBody>
          <a:bodyPr>
            <a:normAutofit/>
          </a:bodyPr>
          <a:lstStyle/>
          <a:p>
            <a:pPr algn="just">
              <a:buClr>
                <a:srgbClr val="FFFF00"/>
              </a:buClr>
              <a:buFont typeface="Wingdings" pitchFamily="2" charset="2"/>
              <a:buChar char="q"/>
            </a:pPr>
            <a:r>
              <a:rPr lang="en-US" sz="3200" b="1" dirty="0" smtClean="0">
                <a:solidFill>
                  <a:srgbClr val="FFFF00"/>
                </a:solidFill>
              </a:rPr>
              <a:t>Such type of wiring is used for taking a temporary connection.</a:t>
            </a:r>
          </a:p>
          <a:p>
            <a:pPr algn="just">
              <a:buClr>
                <a:srgbClr val="FFFF00"/>
              </a:buClr>
              <a:buFont typeface="Wingdings" pitchFamily="2" charset="2"/>
              <a:buChar char="q"/>
            </a:pPr>
            <a:endParaRPr lang="en-US" sz="3200" b="1" dirty="0" smtClean="0">
              <a:solidFill>
                <a:srgbClr val="FFFF00"/>
              </a:solidFill>
            </a:endParaRPr>
          </a:p>
          <a:p>
            <a:pPr algn="just">
              <a:buClr>
                <a:srgbClr val="FFFF00"/>
              </a:buClr>
              <a:buFont typeface="Wingdings" pitchFamily="2" charset="2"/>
              <a:buChar char="q"/>
            </a:pPr>
            <a:r>
              <a:rPr lang="en-US" sz="3200" b="1" dirty="0" smtClean="0">
                <a:solidFill>
                  <a:srgbClr val="FFFF00"/>
                </a:solidFill>
              </a:rPr>
              <a:t>Here vulcanized Indian rubber or polyvinyl chloride insulated wires are used as conductors.</a:t>
            </a:r>
          </a:p>
          <a:p>
            <a:endParaRPr lang="en-US" sz="3200" b="1" dirty="0" smtClean="0">
              <a:solidFill>
                <a:srgbClr val="FFFF00"/>
              </a:solidFill>
            </a:endParaRPr>
          </a:p>
          <a:p>
            <a:endParaRPr lang="en-IN" sz="3200" dirty="0"/>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3800"/>
            <a:ext cx="8229600" cy="2438400"/>
          </a:xfrm>
        </p:spPr>
        <p:txBody>
          <a:bodyPr>
            <a:normAutofit/>
          </a:bodyPr>
          <a:lstStyle/>
          <a:p>
            <a:pPr algn="just">
              <a:buClr>
                <a:srgbClr val="FFFF00"/>
              </a:buClr>
              <a:buSzPct val="65000"/>
              <a:buFont typeface="Wingdings" pitchFamily="2" charset="2"/>
              <a:buChar char="q"/>
            </a:pPr>
            <a:r>
              <a:rPr lang="en-US" sz="3200" dirty="0" smtClean="0">
                <a:solidFill>
                  <a:srgbClr val="FFFF00"/>
                </a:solidFill>
                <a:effectLst>
                  <a:outerShdw blurRad="38100" dist="38100" dir="2700000" algn="tl">
                    <a:srgbClr val="000000">
                      <a:alpha val="43137"/>
                    </a:srgbClr>
                  </a:outerShdw>
                </a:effectLst>
              </a:rPr>
              <a:t>  There are grooves provided on the cleat base to accommodate the wires.</a:t>
            </a:r>
            <a:br>
              <a:rPr lang="en-US" sz="3200" dirty="0" smtClean="0">
                <a:solidFill>
                  <a:srgbClr val="FFFF00"/>
                </a:solidFill>
                <a:effectLst>
                  <a:outerShdw blurRad="38100" dist="38100" dir="2700000" algn="tl">
                    <a:srgbClr val="000000">
                      <a:alpha val="43137"/>
                    </a:srgbClr>
                  </a:outerShdw>
                </a:effectLst>
              </a:rPr>
            </a:br>
            <a:endParaRPr lang="en-IN" sz="3200" dirty="0">
              <a:effectLst>
                <a:outerShdw blurRad="38100" dist="38100" dir="2700000" algn="tl">
                  <a:srgbClr val="000000">
                    <a:alpha val="43137"/>
                  </a:srgbClr>
                </a:outerShdw>
              </a:effectLst>
            </a:endParaRPr>
          </a:p>
        </p:txBody>
      </p:sp>
      <p:pic>
        <p:nvPicPr>
          <p:cNvPr id="4" name="Content Placeholder 3" descr="r 2.jpg"/>
          <p:cNvPicPr>
            <a:picLocks noGrp="1" noChangeAspect="1"/>
          </p:cNvPicPr>
          <p:nvPr>
            <p:ph idx="1"/>
          </p:nvPr>
        </p:nvPicPr>
        <p:blipFill>
          <a:blip r:embed="rId2"/>
          <a:stretch>
            <a:fillRect/>
          </a:stretch>
        </p:blipFill>
        <p:spPr>
          <a:xfrm>
            <a:off x="1447800" y="228600"/>
            <a:ext cx="6400800" cy="3581400"/>
          </a:xfrm>
        </p:spPr>
      </p:pic>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4000" b="1" dirty="0" smtClean="0">
                <a:solidFill>
                  <a:srgbClr val="002060"/>
                </a:solidFill>
                <a:effectLst>
                  <a:outerShdw blurRad="38100" dist="38100" dir="2700000" algn="tl">
                    <a:srgbClr val="000000">
                      <a:alpha val="43137"/>
                    </a:srgbClr>
                  </a:outerShdw>
                </a:effectLst>
              </a:rPr>
              <a:t>(4)</a:t>
            </a:r>
            <a:r>
              <a:rPr lang="en-US" sz="4000" dirty="0" smtClean="0">
                <a:solidFill>
                  <a:srgbClr val="002060"/>
                </a:solidFill>
                <a:effectLst>
                  <a:outerShdw blurRad="38100" dist="38100" dir="2700000" algn="tl">
                    <a:srgbClr val="000000">
                      <a:alpha val="43137"/>
                    </a:srgbClr>
                  </a:outerShdw>
                </a:effectLst>
              </a:rPr>
              <a:t> </a:t>
            </a:r>
            <a:r>
              <a:rPr lang="en-US" sz="4000" b="1" dirty="0" smtClean="0">
                <a:solidFill>
                  <a:srgbClr val="002060"/>
                </a:solidFill>
                <a:effectLst>
                  <a:outerShdw blurRad="38100" dist="38100" dir="2700000" algn="tl">
                    <a:srgbClr val="000000">
                      <a:alpha val="43137"/>
                    </a:srgbClr>
                  </a:outerShdw>
                </a:effectLst>
              </a:rPr>
              <a:t>Lead sheathed wire :-</a:t>
            </a:r>
            <a:endParaRPr lang="en-US" sz="40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conductors used here are insulated with vulcanized indian rubber.</a:t>
            </a:r>
          </a:p>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Then, an outer sheath made of lead – aluminium alloy containing 95% lead and 5% aluminium is used to cover the insulated conductor.</a:t>
            </a:r>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
          </a:xfrm>
        </p:spPr>
        <p:txBody>
          <a:bodyPr>
            <a:normAutofit fontScale="90000"/>
          </a:bodyPr>
          <a:lstStyle/>
          <a:p>
            <a:endParaRPr lang="en-IN" dirty="0"/>
          </a:p>
        </p:txBody>
      </p:sp>
      <p:pic>
        <p:nvPicPr>
          <p:cNvPr id="4" name="Content Placeholder 3" descr="r 15.jpg"/>
          <p:cNvPicPr>
            <a:picLocks noGrp="1" noChangeAspect="1"/>
          </p:cNvPicPr>
          <p:nvPr>
            <p:ph idx="1"/>
          </p:nvPr>
        </p:nvPicPr>
        <p:blipFill>
          <a:blip r:embed="rId2"/>
          <a:stretch>
            <a:fillRect/>
          </a:stretch>
        </p:blipFill>
        <p:spPr>
          <a:xfrm>
            <a:off x="152400" y="1371600"/>
            <a:ext cx="4343400" cy="4572000"/>
          </a:xfrm>
        </p:spPr>
      </p:pic>
      <p:pic>
        <p:nvPicPr>
          <p:cNvPr id="5" name="Picture 2" descr="C:\Users\Durgesh\Desktop\durgesh\r 16.jpg"/>
          <p:cNvPicPr>
            <a:picLocks noChangeAspect="1" noChangeArrowheads="1"/>
          </p:cNvPicPr>
          <p:nvPr/>
        </p:nvPicPr>
        <p:blipFill>
          <a:blip r:embed="rId3"/>
          <a:srcRect/>
          <a:stretch>
            <a:fillRect/>
          </a:stretch>
        </p:blipFill>
        <p:spPr bwMode="auto">
          <a:xfrm>
            <a:off x="4843662" y="1371600"/>
            <a:ext cx="4071738" cy="45720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3505200"/>
          </a:xfrm>
        </p:spPr>
        <p:txBody>
          <a:bodyPr>
            <a:normAutofit/>
          </a:bodyPr>
          <a:lstStyle/>
          <a:p>
            <a:pPr algn="just">
              <a:buClr>
                <a:srgbClr val="FFFF00"/>
              </a:buClr>
              <a:buSzPct val="65000"/>
              <a:buFont typeface="Wingdings" pitchFamily="2" charset="2"/>
              <a:buChar char="q"/>
            </a:pPr>
            <a:r>
              <a:rPr lang="en-US" sz="3200" dirty="0" smtClean="0">
                <a:solidFill>
                  <a:srgbClr val="FFFF00"/>
                </a:solidFill>
              </a:rPr>
              <a:t>  This sheath protects the wiring          from mechanical injury, atmospheric action and dampness.</a:t>
            </a:r>
            <a:br>
              <a:rPr lang="en-US" sz="3200" dirty="0" smtClean="0">
                <a:solidFill>
                  <a:srgbClr val="FFFF00"/>
                </a:solidFill>
              </a:rPr>
            </a:br>
            <a:endParaRPr lang="en-IN" sz="3200" dirty="0"/>
          </a:p>
        </p:txBody>
      </p:sp>
      <p:sp>
        <p:nvSpPr>
          <p:cNvPr id="6" name="Content Placeholder 5"/>
          <p:cNvSpPr>
            <a:spLocks noGrp="1"/>
          </p:cNvSpPr>
          <p:nvPr>
            <p:ph idx="1"/>
          </p:nvPr>
        </p:nvSpPr>
        <p:spPr>
          <a:xfrm>
            <a:off x="457200" y="-838200"/>
            <a:ext cx="8229600" cy="838200"/>
          </a:xfrm>
        </p:spPr>
        <p:txBody>
          <a:bodyPr/>
          <a:lstStyle/>
          <a:p>
            <a:pPr>
              <a:buNone/>
            </a:pPr>
            <a:endParaRPr lang="en-IN" dirty="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Autofit/>
          </a:bodyPr>
          <a:lstStyle/>
          <a:p>
            <a:r>
              <a:rPr lang="en-US" sz="4000" dirty="0" smtClean="0">
                <a:solidFill>
                  <a:srgbClr val="002060"/>
                </a:solidFill>
                <a:effectLst>
                  <a:outerShdw blurRad="38100" dist="38100" dir="2700000" algn="tl">
                    <a:srgbClr val="000000">
                      <a:alpha val="43137"/>
                    </a:srgbClr>
                  </a:outerShdw>
                </a:effectLst>
              </a:rPr>
              <a:t>(5) Conduit wiring :-</a:t>
            </a:r>
            <a:r>
              <a:rPr lang="en-US" sz="4000" dirty="0" smtClean="0">
                <a:solidFill>
                  <a:schemeClr val="accent6">
                    <a:lumMod val="75000"/>
                  </a:schemeClr>
                </a:solidFill>
                <a:effectLst>
                  <a:outerShdw blurRad="38100" dist="38100" dir="2700000" algn="tl" rotWithShape="0">
                    <a:srgbClr val="000000">
                      <a:alpha val="43137"/>
                    </a:srgbClr>
                  </a:outerShdw>
                </a:effectLst>
              </a:rPr>
              <a:t/>
            </a:r>
            <a:br>
              <a:rPr lang="en-US" sz="4000" dirty="0" smtClean="0">
                <a:solidFill>
                  <a:schemeClr val="accent6">
                    <a:lumMod val="75000"/>
                  </a:schemeClr>
                </a:solidFill>
                <a:effectLst>
                  <a:outerShdw blurRad="38100" dist="38100" dir="2700000" algn="tl" rotWithShape="0">
                    <a:srgbClr val="000000">
                      <a:alpha val="43137"/>
                    </a:srgbClr>
                  </a:outerShdw>
                </a:effectLst>
              </a:rPr>
            </a:br>
            <a:endParaRPr lang="en-IN" sz="4000" dirty="0">
              <a:effectLst>
                <a:outerShdw blurRad="38100" dist="38100" dir="2700000" algn="tl" rotWithShape="0">
                  <a:srgbClr val="000000">
                    <a:alpha val="43137"/>
                  </a:srgbClr>
                </a:outerShdw>
              </a:effectLst>
            </a:endParaRPr>
          </a:p>
        </p:txBody>
      </p:sp>
      <p:sp>
        <p:nvSpPr>
          <p:cNvPr id="3" name="Content Placeholder 2"/>
          <p:cNvSpPr>
            <a:spLocks noGrp="1"/>
          </p:cNvSpPr>
          <p:nvPr>
            <p:ph idx="1"/>
          </p:nvPr>
        </p:nvSpPr>
        <p:spPr/>
        <p:txBody>
          <a:bodyPr>
            <a:noAutofit/>
          </a:bodyPr>
          <a:lstStyle/>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conductors used here are insulated with polyvinyl or vulcanized indian rubber.</a:t>
            </a:r>
          </a:p>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They are then carried in mild steel tubes commonly called conduits.</a:t>
            </a:r>
          </a:p>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They are concealed inside the plaster of the wall and hence the appearance of the house or the building remains unaffected.</a:t>
            </a: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
          </a:xfrm>
        </p:spPr>
        <p:txBody>
          <a:bodyPr>
            <a:normAutofit fontScale="90000"/>
          </a:bodyPr>
          <a:lstStyle/>
          <a:p>
            <a:endParaRPr lang="en-IN" dirty="0"/>
          </a:p>
        </p:txBody>
      </p:sp>
      <p:sp>
        <p:nvSpPr>
          <p:cNvPr id="3" name="Content Placeholder 2"/>
          <p:cNvSpPr>
            <a:spLocks noGrp="1"/>
          </p:cNvSpPr>
          <p:nvPr>
            <p:ph idx="1"/>
          </p:nvPr>
        </p:nvSpPr>
        <p:spPr/>
        <p:txBody>
          <a:bodyPr>
            <a:normAutofit/>
          </a:bodyPr>
          <a:lstStyle/>
          <a:p>
            <a:pPr>
              <a:buClr>
                <a:srgbClr val="FFFF00"/>
              </a:buClr>
              <a:buFont typeface="Wingdings" pitchFamily="2" charset="2"/>
              <a:buChar char="q"/>
            </a:pPr>
            <a:endParaRPr lang="en-US" sz="3200" dirty="0" smtClean="0">
              <a:solidFill>
                <a:srgbClr val="FFFF00"/>
              </a:solidFill>
            </a:endParaRPr>
          </a:p>
          <a:p>
            <a:pPr>
              <a:buClr>
                <a:srgbClr val="FFFF00"/>
              </a:buClr>
              <a:buFont typeface="Wingdings" pitchFamily="2" charset="2"/>
              <a:buChar char="q"/>
            </a:pPr>
            <a:endParaRPr lang="en-US" sz="3200" dirty="0" smtClean="0">
              <a:solidFill>
                <a:srgbClr val="FFFF00"/>
              </a:solidFill>
            </a:endParaRPr>
          </a:p>
          <a:p>
            <a:pPr>
              <a:buClr>
                <a:srgbClr val="FFFF00"/>
              </a:buClr>
              <a:buFont typeface="Wingdings" pitchFamily="2" charset="2"/>
              <a:buChar char="q"/>
            </a:pPr>
            <a:endParaRPr lang="en-US" sz="3200" dirty="0" smtClean="0">
              <a:solidFill>
                <a:srgbClr val="FFFF00"/>
              </a:solidFill>
            </a:endParaRPr>
          </a:p>
          <a:p>
            <a:pPr>
              <a:buClr>
                <a:srgbClr val="FFFF00"/>
              </a:buClr>
              <a:buFont typeface="Wingdings" pitchFamily="2" charset="2"/>
              <a:buChar char="q"/>
            </a:pPr>
            <a:endParaRPr lang="en-US" sz="3200" dirty="0" smtClean="0">
              <a:solidFill>
                <a:srgbClr val="FFFF00"/>
              </a:solidFill>
            </a:endParaRPr>
          </a:p>
          <a:p>
            <a:pPr>
              <a:buClr>
                <a:srgbClr val="FFFF00"/>
              </a:buClr>
              <a:buNone/>
            </a:pPr>
            <a:endParaRPr lang="en-US" sz="3200" dirty="0" smtClean="0">
              <a:solidFill>
                <a:srgbClr val="FFFF00"/>
              </a:solidFill>
            </a:endParaRPr>
          </a:p>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It provides protection against fire hazards, mechanical damage, dampness and shocks.</a:t>
            </a:r>
          </a:p>
          <a:p>
            <a:pPr algn="just">
              <a:buNone/>
            </a:pPr>
            <a:endParaRPr lang="en-US" sz="3200" b="1" dirty="0" smtClean="0">
              <a:solidFill>
                <a:srgbClr val="FFFF00"/>
              </a:solidFill>
              <a:effectLst>
                <a:outerShdw blurRad="38100" dist="38100" dir="2700000" algn="tl">
                  <a:srgbClr val="000000">
                    <a:alpha val="43137"/>
                  </a:srgbClr>
                </a:outerShdw>
              </a:effectLst>
            </a:endParaRPr>
          </a:p>
          <a:p>
            <a:pPr algn="just"/>
            <a:endParaRPr lang="en-IN" sz="3200" b="1" dirty="0" smtClean="0">
              <a:solidFill>
                <a:srgbClr val="FFFF00"/>
              </a:solidFill>
              <a:effectLst>
                <a:outerShdw blurRad="38100" dist="38100" dir="2700000" algn="tl">
                  <a:srgbClr val="000000">
                    <a:alpha val="43137"/>
                  </a:srgbClr>
                </a:outerShdw>
              </a:effectLst>
            </a:endParaRPr>
          </a:p>
          <a:p>
            <a:pPr algn="just">
              <a:buNone/>
            </a:pPr>
            <a:endParaRPr lang="en-IN" sz="3200" b="1" dirty="0">
              <a:effectLst>
                <a:outerShdw blurRad="38100" dist="38100" dir="2700000" algn="tl">
                  <a:srgbClr val="000000">
                    <a:alpha val="43137"/>
                  </a:srgbClr>
                </a:outerShdw>
              </a:effectLst>
            </a:endParaRPr>
          </a:p>
        </p:txBody>
      </p:sp>
      <p:pic>
        <p:nvPicPr>
          <p:cNvPr id="7170" name="Picture 2" descr="C:\Users\Durgesh\Desktop\durgesh\r 7.jpg"/>
          <p:cNvPicPr>
            <a:picLocks noChangeAspect="1" noChangeArrowheads="1"/>
          </p:cNvPicPr>
          <p:nvPr/>
        </p:nvPicPr>
        <p:blipFill>
          <a:blip r:embed="rId2"/>
          <a:srcRect/>
          <a:stretch>
            <a:fillRect/>
          </a:stretch>
        </p:blipFill>
        <p:spPr bwMode="auto">
          <a:xfrm>
            <a:off x="2286000" y="399143"/>
            <a:ext cx="5105400" cy="3258457"/>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solidFill>
                  <a:srgbClr val="FF0000"/>
                </a:solidFill>
              </a:rPr>
              <a:t>Types of switch</a:t>
            </a:r>
            <a:endParaRPr lang="en-US" sz="4000"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arenR"/>
            </a:pPr>
            <a:r>
              <a:rPr lang="en-US" b="1" dirty="0" smtClean="0">
                <a:solidFill>
                  <a:srgbClr val="FFFF00"/>
                </a:solidFill>
                <a:effectLst>
                  <a:outerShdw blurRad="38100" dist="38100" dir="2700000" algn="tl">
                    <a:srgbClr val="000000">
                      <a:alpha val="43137"/>
                    </a:srgbClr>
                  </a:outerShdw>
                </a:effectLst>
              </a:rPr>
              <a:t>Toggle switch </a:t>
            </a:r>
          </a:p>
          <a:p>
            <a:pPr marL="514350" indent="-514350">
              <a:buFont typeface="+mj-lt"/>
              <a:buAutoNum type="arabicParenR"/>
            </a:pPr>
            <a:r>
              <a:rPr lang="en-US" b="1" dirty="0" smtClean="0">
                <a:solidFill>
                  <a:srgbClr val="FFFF00"/>
                </a:solidFill>
                <a:effectLst>
                  <a:outerShdw blurRad="38100" dist="38100" dir="2700000" algn="tl">
                    <a:srgbClr val="000000">
                      <a:alpha val="43137"/>
                    </a:srgbClr>
                  </a:outerShdw>
                </a:effectLst>
              </a:rPr>
              <a:t>Push button switch</a:t>
            </a: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438400"/>
            <a:ext cx="8229600" cy="1219200"/>
          </a:xfrm>
        </p:spPr>
        <p:txBody>
          <a:bodyPr>
            <a:normAutofit/>
          </a:bodyPr>
          <a:lstStyle/>
          <a:p>
            <a:pPr algn="ctr"/>
            <a:r>
              <a:rPr lang="en-IN" sz="4400" dirty="0" smtClean="0">
                <a:solidFill>
                  <a:srgbClr val="002060"/>
                </a:solidFill>
              </a:rPr>
              <a:t>Topics</a:t>
            </a:r>
            <a:endParaRPr lang="en-IN" sz="4400" dirty="0">
              <a:solidFill>
                <a:srgbClr val="002060"/>
              </a:solidFill>
            </a:endParaRPr>
          </a:p>
        </p:txBody>
      </p:sp>
      <p:sp>
        <p:nvSpPr>
          <p:cNvPr id="3" name="Content Placeholder 2"/>
          <p:cNvSpPr>
            <a:spLocks noGrp="1"/>
          </p:cNvSpPr>
          <p:nvPr>
            <p:ph idx="1"/>
          </p:nvPr>
        </p:nvSpPr>
        <p:spPr>
          <a:xfrm>
            <a:off x="0" y="3962400"/>
            <a:ext cx="8236424" cy="2412242"/>
          </a:xfrm>
        </p:spPr>
        <p:txBody>
          <a:bodyPr/>
          <a:lstStyle/>
          <a:p>
            <a:pPr marL="651510" indent="-514350">
              <a:buFont typeface="+mj-lt"/>
              <a:buAutoNum type="arabicParenR"/>
            </a:pPr>
            <a:r>
              <a:rPr lang="en-IN" b="1" dirty="0" smtClean="0">
                <a:solidFill>
                  <a:srgbClr val="FFFF00"/>
                </a:solidFill>
                <a:effectLst>
                  <a:outerShdw blurRad="38100" dist="38100" dir="2700000" algn="tl">
                    <a:srgbClr val="000000">
                      <a:alpha val="43137"/>
                    </a:srgbClr>
                  </a:outerShdw>
                </a:effectLst>
              </a:rPr>
              <a:t>Types  Of  Cable </a:t>
            </a:r>
          </a:p>
          <a:p>
            <a:pPr marL="651510" indent="-514350">
              <a:buFont typeface="+mj-lt"/>
              <a:buAutoNum type="arabicParenR"/>
            </a:pPr>
            <a:r>
              <a:rPr lang="en-IN" b="1" dirty="0" smtClean="0">
                <a:solidFill>
                  <a:srgbClr val="FFFF00"/>
                </a:solidFill>
                <a:effectLst>
                  <a:outerShdw blurRad="38100" dist="38100" dir="2700000" algn="tl">
                    <a:srgbClr val="000000">
                      <a:alpha val="43137"/>
                    </a:srgbClr>
                  </a:outerShdw>
                </a:effectLst>
              </a:rPr>
              <a:t>Types  Of  Wiring</a:t>
            </a:r>
          </a:p>
          <a:p>
            <a:pPr marL="651510" indent="-514350">
              <a:buFont typeface="+mj-lt"/>
              <a:buAutoNum type="arabicParenR"/>
            </a:pPr>
            <a:r>
              <a:rPr lang="en-IN" b="1" dirty="0" smtClean="0">
                <a:solidFill>
                  <a:srgbClr val="FFFF00"/>
                </a:solidFill>
                <a:effectLst>
                  <a:outerShdw blurRad="38100" dist="38100" dir="2700000" algn="tl">
                    <a:srgbClr val="000000">
                      <a:alpha val="43137"/>
                    </a:srgbClr>
                  </a:outerShdw>
                </a:effectLst>
              </a:rPr>
              <a:t>Types  Of  Switches </a:t>
            </a:r>
          </a:p>
          <a:p>
            <a:pPr marL="651510" indent="-514350">
              <a:buFont typeface="+mj-lt"/>
              <a:buAutoNum type="arabicParenR"/>
            </a:pPr>
            <a:r>
              <a:rPr lang="en-IN" b="1" dirty="0" smtClean="0">
                <a:solidFill>
                  <a:srgbClr val="FFFF00"/>
                </a:solidFill>
                <a:effectLst>
                  <a:outerShdw blurRad="38100" dist="38100" dir="2700000" algn="tl">
                    <a:srgbClr val="000000">
                      <a:alpha val="43137"/>
                    </a:srgbClr>
                  </a:outerShdw>
                </a:effectLst>
              </a:rPr>
              <a:t>Industrialing &amp; domestic wiring</a:t>
            </a:r>
          </a:p>
          <a:p>
            <a:pPr marL="651510" indent="-514350">
              <a:buFont typeface="+mj-lt"/>
              <a:buAutoNum type="arabicParenR"/>
            </a:pPr>
            <a:endParaRPr lang="en-IN" b="1" dirty="0" smtClean="0">
              <a:solidFill>
                <a:srgbClr val="FFFF00"/>
              </a:solidFill>
              <a:effectLst>
                <a:outerShdw blurRad="38100" dist="38100" dir="2700000" algn="tl">
                  <a:srgbClr val="000000">
                    <a:alpha val="43137"/>
                  </a:srgbClr>
                </a:outerShdw>
              </a:effectLst>
            </a:endParaRPr>
          </a:p>
          <a:p>
            <a:pPr marL="651510" indent="-514350">
              <a:buFont typeface="+mj-lt"/>
              <a:buAutoNum type="arabicParenR"/>
            </a:pPr>
            <a:endParaRPr lang="en-IN" dirty="0" smtClean="0">
              <a:solidFill>
                <a:srgbClr val="FFFF00"/>
              </a:solidFill>
            </a:endParaRPr>
          </a:p>
          <a:p>
            <a:pPr marL="651510" indent="-514350">
              <a:buFont typeface="+mj-lt"/>
              <a:buAutoNum type="arabicParenR"/>
            </a:pPr>
            <a:endParaRPr lang="en-IN" dirty="0" smtClean="0">
              <a:solidFill>
                <a:srgbClr val="FFFF00"/>
              </a:solidFill>
            </a:endParaRPr>
          </a:p>
          <a:p>
            <a:pPr marL="651510" indent="-514350">
              <a:buNone/>
            </a:pPr>
            <a:endParaRPr lang="en-IN" dirty="0">
              <a:solidFill>
                <a:srgbClr val="FFFF00"/>
              </a:solidFill>
            </a:endParaRPr>
          </a:p>
        </p:txBody>
      </p:sp>
      <p:sp>
        <p:nvSpPr>
          <p:cNvPr id="4" name="Content Placeholder 1"/>
          <p:cNvSpPr txBox="1">
            <a:spLocks/>
          </p:cNvSpPr>
          <p:nvPr/>
        </p:nvSpPr>
        <p:spPr>
          <a:xfrm>
            <a:off x="304800" y="593678"/>
            <a:ext cx="8839200" cy="1311322"/>
          </a:xfrm>
          <a:prstGeom prst="rect">
            <a:avLst/>
          </a:prstGeom>
        </p:spPr>
        <p:txBody>
          <a:bodyPr/>
          <a:lstStyle>
            <a:lvl1pPr marL="342900" indent="-342900" algn="l" rtl="0" eaLnBrk="0" fontAlgn="base" hangingPunct="0">
              <a:spcBef>
                <a:spcPct val="60000"/>
              </a:spcBef>
              <a:spcAft>
                <a:spcPct val="0"/>
              </a:spcAft>
              <a:buClr>
                <a:schemeClr val="tx1"/>
              </a:buClr>
              <a:buChar char="•"/>
              <a:defRPr kumimoji="1" sz="3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95000"/>
              </a:lnSpc>
              <a:spcBef>
                <a:spcPct val="35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lnSpc>
                <a:spcPct val="75000"/>
              </a:lnSpc>
              <a:spcBef>
                <a:spcPct val="3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lnSpc>
                <a:spcPct val="75000"/>
              </a:lnSpc>
              <a:spcBef>
                <a:spcPct val="3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6pPr>
            <a:lvl7pPr marL="29718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7pPr>
            <a:lvl8pPr marL="34290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8pPr>
            <a:lvl9pPr marL="38862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9pPr>
          </a:lstStyle>
          <a:p>
            <a:pPr>
              <a:buFontTx/>
              <a:buNone/>
              <a:defRPr/>
            </a:pPr>
            <a:r>
              <a:rPr lang="en-US" kern="0" dirty="0" smtClean="0">
                <a:solidFill>
                  <a:srgbClr val="002060"/>
                </a:solidFill>
                <a:latin typeface="Segoe Print" pitchFamily="2" charset="0"/>
                <a:ea typeface="Tahoma" pitchFamily="34" charset="0"/>
                <a:cs typeface="Tahoma" pitchFamily="34" charset="0"/>
              </a:rPr>
              <a:t>SUBJECT</a:t>
            </a:r>
            <a:r>
              <a:rPr lang="en-US" kern="0" dirty="0" smtClean="0">
                <a:solidFill>
                  <a:srgbClr val="FF0000"/>
                </a:solidFill>
                <a:latin typeface="Segoe Print" pitchFamily="2" charset="0"/>
                <a:ea typeface="Tahoma" pitchFamily="34" charset="0"/>
                <a:cs typeface="Tahoma" pitchFamily="34" charset="0"/>
              </a:rPr>
              <a:t> </a:t>
            </a:r>
            <a:r>
              <a:rPr lang="en-US" kern="0" dirty="0" smtClean="0">
                <a:latin typeface="Segoe Print" pitchFamily="2" charset="0"/>
                <a:ea typeface="Tahoma" pitchFamily="34" charset="0"/>
                <a:cs typeface="Tahoma" pitchFamily="34" charset="0"/>
              </a:rPr>
              <a:t>: </a:t>
            </a:r>
            <a:r>
              <a:rPr lang="en-US" kern="0" dirty="0" smtClean="0">
                <a:solidFill>
                  <a:schemeClr val="bg1">
                    <a:lumMod val="85000"/>
                    <a:lumOff val="15000"/>
                  </a:schemeClr>
                </a:solidFill>
                <a:latin typeface="Segoe Print" pitchFamily="2" charset="0"/>
                <a:ea typeface="Tahoma" pitchFamily="34" charset="0"/>
                <a:cs typeface="Tahoma" pitchFamily="34" charset="0"/>
              </a:rPr>
              <a:t>ELEMENTS OF ELECTRICAL </a:t>
            </a:r>
          </a:p>
          <a:p>
            <a:pPr>
              <a:buNone/>
              <a:defRPr/>
            </a:pPr>
            <a:r>
              <a:rPr lang="en-US" kern="0" dirty="0" smtClean="0">
                <a:solidFill>
                  <a:schemeClr val="bg1">
                    <a:lumMod val="85000"/>
                    <a:lumOff val="15000"/>
                  </a:schemeClr>
                </a:solidFill>
                <a:latin typeface="Segoe Print" pitchFamily="2" charset="0"/>
                <a:ea typeface="Tahoma" pitchFamily="34" charset="0"/>
                <a:cs typeface="Tahoma" pitchFamily="34" charset="0"/>
              </a:rPr>
              <a:t>                      ENGNEERING 	       </a:t>
            </a:r>
            <a:endParaRPr lang="en-US" kern="0" dirty="0">
              <a:solidFill>
                <a:schemeClr val="bg1">
                  <a:lumMod val="85000"/>
                  <a:lumOff val="15000"/>
                </a:schemeClr>
              </a:solidFill>
              <a:latin typeface="Segoe Print" pitchFamily="2" charset="0"/>
              <a:ea typeface="Tahoma" pitchFamily="34" charset="0"/>
              <a:cs typeface="Tahoma" pitchFamily="34" charset="0"/>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000" dirty="0" smtClean="0">
                <a:solidFill>
                  <a:srgbClr val="002060"/>
                </a:solidFill>
              </a:rPr>
              <a:t>(1)  Toggle switch :- </a:t>
            </a:r>
            <a:endParaRPr lang="en-US" sz="4000" dirty="0">
              <a:solidFill>
                <a:srgbClr val="002060"/>
              </a:solidFill>
            </a:endParaRPr>
          </a:p>
        </p:txBody>
      </p:sp>
      <p:sp>
        <p:nvSpPr>
          <p:cNvPr id="3" name="Content Placeholder 2"/>
          <p:cNvSpPr>
            <a:spLocks noGrp="1"/>
          </p:cNvSpPr>
          <p:nvPr>
            <p:ph idx="1"/>
          </p:nvPr>
        </p:nvSpPr>
        <p:spPr>
          <a:xfrm>
            <a:off x="457200" y="1219200"/>
            <a:ext cx="8229600" cy="5090160"/>
          </a:xfrm>
        </p:spPr>
        <p:txBody>
          <a:bodyPr>
            <a:noAutofit/>
          </a:bodyPr>
          <a:lstStyle/>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It has a projecting arm which moves through a small are thus causing the circuit contacts to either open or close.</a:t>
            </a: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 From fig. , it can be seen that as the arm moves from the OFF to the ON position through the arc it closes the contacts of the electric circuit.</a:t>
            </a: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6200"/>
            <a:ext cx="8229600" cy="2971800"/>
          </a:xfrm>
        </p:spPr>
        <p:txBody>
          <a:bodyPr>
            <a:noAutofit/>
          </a:bodyPr>
          <a:lstStyle/>
          <a:p>
            <a:pPr marL="514350" indent="-514350" algn="just">
              <a:buClr>
                <a:srgbClr val="FFFF00"/>
              </a:buClr>
              <a:buSzPct val="65000"/>
              <a:buFont typeface="Wingdings" pitchFamily="2" charset="2"/>
              <a:buChar char="q"/>
            </a:pPr>
            <a:r>
              <a:rPr lang="en-US" sz="3200" dirty="0" smtClean="0">
                <a:solidFill>
                  <a:srgbClr val="FFFF00"/>
                </a:solidFill>
                <a:effectLst>
                  <a:outerShdw blurRad="38100" dist="38100" dir="2700000" algn="tl">
                    <a:srgbClr val="000000">
                      <a:alpha val="43137"/>
                    </a:srgbClr>
                  </a:outerShdw>
                </a:effectLst>
              </a:rPr>
              <a:t>Such simple toggle switches are used in most of the houses.More complex toggle switches are also used which may have more than two positions and may open and close more than one circuit simultaneously.  </a:t>
            </a:r>
            <a:br>
              <a:rPr lang="en-US" sz="3200" dirty="0" smtClean="0">
                <a:solidFill>
                  <a:srgbClr val="FFFF00"/>
                </a:solidFill>
                <a:effectLst>
                  <a:outerShdw blurRad="38100" dist="38100" dir="2700000" algn="tl">
                    <a:srgbClr val="000000">
                      <a:alpha val="43137"/>
                    </a:srgbClr>
                  </a:outerShdw>
                </a:effectLst>
              </a:rPr>
            </a:br>
            <a:r>
              <a:rPr lang="en-US" sz="3200" dirty="0" smtClean="0">
                <a:solidFill>
                  <a:srgbClr val="FFFF00"/>
                </a:solidFill>
                <a:effectLst>
                  <a:outerShdw blurRad="38100" dist="38100" dir="2700000" algn="tl">
                    <a:srgbClr val="000000">
                      <a:alpha val="43137"/>
                    </a:srgbClr>
                  </a:outerShdw>
                </a:effectLst>
              </a:rPr>
              <a:t/>
            </a:r>
            <a:br>
              <a:rPr lang="en-US" sz="3200" dirty="0" smtClean="0">
                <a:solidFill>
                  <a:srgbClr val="FFFF00"/>
                </a:solidFill>
                <a:effectLst>
                  <a:outerShdw blurRad="38100" dist="38100" dir="2700000" algn="tl">
                    <a:srgbClr val="000000">
                      <a:alpha val="43137"/>
                    </a:srgbClr>
                  </a:outerShdw>
                </a:effectLst>
              </a:rPr>
            </a:br>
            <a:endParaRPr lang="en-IN" sz="3200" dirty="0">
              <a:effectLst>
                <a:outerShdw blurRad="38100" dist="38100" dir="2700000" algn="tl">
                  <a:srgbClr val="000000">
                    <a:alpha val="43137"/>
                  </a:srgbClr>
                </a:outerShdw>
              </a:effectLst>
            </a:endParaRPr>
          </a:p>
        </p:txBody>
      </p:sp>
      <p:pic>
        <p:nvPicPr>
          <p:cNvPr id="2050" name="Picture 2" descr="C:\Users\Durgesh\Desktop\durgesh\t 1.jpg"/>
          <p:cNvPicPr>
            <a:picLocks noChangeAspect="1" noChangeArrowheads="1"/>
          </p:cNvPicPr>
          <p:nvPr/>
        </p:nvPicPr>
        <p:blipFill>
          <a:blip r:embed="rId2"/>
          <a:srcRect/>
          <a:stretch>
            <a:fillRect/>
          </a:stretch>
        </p:blipFill>
        <p:spPr bwMode="auto">
          <a:xfrm>
            <a:off x="1371600" y="228600"/>
            <a:ext cx="6477000" cy="25908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295400"/>
          </a:xfrm>
        </p:spPr>
        <p:txBody>
          <a:bodyPr>
            <a:normAutofit/>
          </a:bodyPr>
          <a:lstStyle/>
          <a:p>
            <a:r>
              <a:rPr lang="en-IN" sz="4400" dirty="0" smtClean="0">
                <a:solidFill>
                  <a:srgbClr val="002060"/>
                </a:solidFill>
              </a:rPr>
              <a:t>Types of Toggle Switches :</a:t>
            </a:r>
            <a:endParaRPr lang="en-IN" sz="4400" dirty="0">
              <a:solidFill>
                <a:srgbClr val="002060"/>
              </a:solidFill>
            </a:endParaRPr>
          </a:p>
        </p:txBody>
      </p:sp>
      <p:pic>
        <p:nvPicPr>
          <p:cNvPr id="1026" name="Picture 2" descr="C:\Users\Durgesh\Desktop\durgesh\t 5.jpg"/>
          <p:cNvPicPr>
            <a:picLocks noGrp="1" noChangeAspect="1" noChangeArrowheads="1"/>
          </p:cNvPicPr>
          <p:nvPr>
            <p:ph idx="1"/>
          </p:nvPr>
        </p:nvPicPr>
        <p:blipFill>
          <a:blip r:embed="rId2"/>
          <a:srcRect/>
          <a:stretch>
            <a:fillRect/>
          </a:stretch>
        </p:blipFill>
        <p:spPr bwMode="auto">
          <a:xfrm>
            <a:off x="990600" y="1295400"/>
            <a:ext cx="2895600" cy="2600325"/>
          </a:xfrm>
          <a:prstGeom prst="rect">
            <a:avLst/>
          </a:prstGeom>
          <a:noFill/>
        </p:spPr>
      </p:pic>
      <p:pic>
        <p:nvPicPr>
          <p:cNvPr id="1027" name="Picture 3" descr="C:\Users\Durgesh\Desktop\durgesh\t 3.jpg"/>
          <p:cNvPicPr>
            <a:picLocks noChangeAspect="1" noChangeArrowheads="1"/>
          </p:cNvPicPr>
          <p:nvPr/>
        </p:nvPicPr>
        <p:blipFill>
          <a:blip r:embed="rId3"/>
          <a:srcRect/>
          <a:stretch>
            <a:fillRect/>
          </a:stretch>
        </p:blipFill>
        <p:spPr bwMode="auto">
          <a:xfrm>
            <a:off x="990600" y="4038600"/>
            <a:ext cx="2971800" cy="2590800"/>
          </a:xfrm>
          <a:prstGeom prst="rect">
            <a:avLst/>
          </a:prstGeom>
          <a:noFill/>
        </p:spPr>
      </p:pic>
      <p:pic>
        <p:nvPicPr>
          <p:cNvPr id="1028" name="Picture 4" descr="C:\Users\Durgesh\Desktop\durgesh\t 2.jpg"/>
          <p:cNvPicPr>
            <a:picLocks noChangeAspect="1" noChangeArrowheads="1"/>
          </p:cNvPicPr>
          <p:nvPr/>
        </p:nvPicPr>
        <p:blipFill>
          <a:blip r:embed="rId4"/>
          <a:srcRect/>
          <a:stretch>
            <a:fillRect/>
          </a:stretch>
        </p:blipFill>
        <p:spPr bwMode="auto">
          <a:xfrm>
            <a:off x="5257800" y="1295400"/>
            <a:ext cx="3048000" cy="2514601"/>
          </a:xfrm>
          <a:prstGeom prst="rect">
            <a:avLst/>
          </a:prstGeom>
          <a:noFill/>
        </p:spPr>
      </p:pic>
      <p:pic>
        <p:nvPicPr>
          <p:cNvPr id="1029" name="Picture 5" descr="C:\Users\Durgesh\Desktop\durgesh\t 6.jpg"/>
          <p:cNvPicPr>
            <a:picLocks noChangeAspect="1" noChangeArrowheads="1"/>
          </p:cNvPicPr>
          <p:nvPr/>
        </p:nvPicPr>
        <p:blipFill>
          <a:blip r:embed="rId5"/>
          <a:srcRect/>
          <a:stretch>
            <a:fillRect/>
          </a:stretch>
        </p:blipFill>
        <p:spPr bwMode="auto">
          <a:xfrm>
            <a:off x="5257800" y="3962400"/>
            <a:ext cx="3124200" cy="25908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000" b="1" dirty="0" smtClean="0">
                <a:solidFill>
                  <a:srgbClr val="002060"/>
                </a:solidFill>
                <a:effectLst/>
              </a:rPr>
              <a:t>(2) Push button switch :-  </a:t>
            </a:r>
            <a:r>
              <a:rPr lang="en-US" sz="4000" b="1" dirty="0" smtClean="0">
                <a:solidFill>
                  <a:schemeClr val="accent6">
                    <a:lumMod val="75000"/>
                  </a:schemeClr>
                </a:solidFill>
                <a:effectLst/>
              </a:rPr>
              <a:t>:</a:t>
            </a:r>
            <a:endParaRPr lang="en-US" sz="4000" b="1" dirty="0">
              <a:solidFill>
                <a:schemeClr val="accent6">
                  <a:lumMod val="75000"/>
                </a:schemeClr>
              </a:solidFill>
              <a:effectLst/>
            </a:endParaRPr>
          </a:p>
        </p:txBody>
      </p:sp>
      <p:sp>
        <p:nvSpPr>
          <p:cNvPr id="3" name="Content Placeholder 2"/>
          <p:cNvSpPr>
            <a:spLocks noGrp="1"/>
          </p:cNvSpPr>
          <p:nvPr>
            <p:ph idx="1"/>
          </p:nvPr>
        </p:nvSpPr>
        <p:spPr>
          <a:xfrm>
            <a:off x="457200" y="1600200"/>
            <a:ext cx="8229600" cy="5029200"/>
          </a:xfrm>
        </p:spPr>
        <p:txBody>
          <a:bodyPr>
            <a:normAutofit/>
          </a:bodyPr>
          <a:lstStyle/>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Such a switch closes the circuit when pressed and when released, comes back to its original position.</a:t>
            </a:r>
          </a:p>
          <a:p>
            <a:pPr algn="just">
              <a:buClr>
                <a:srgbClr val="FFFF00"/>
              </a:buClr>
              <a:buFont typeface="Wingdings" pitchFamily="2" charset="2"/>
              <a:buChar char="q"/>
            </a:pPr>
            <a:endParaRPr lang="en-US" sz="3200" b="1" dirty="0" smtClean="0">
              <a:solidFill>
                <a:srgbClr val="FFFF00"/>
              </a:solidFill>
              <a:effectLst>
                <a:outerShdw blurRad="38100" dist="38100" dir="2700000" algn="tl">
                  <a:srgbClr val="000000">
                    <a:alpha val="43137"/>
                  </a:srgbClr>
                </a:outerShdw>
              </a:effectLst>
            </a:endParaRPr>
          </a:p>
          <a:p>
            <a:pPr algn="just">
              <a:buClr>
                <a:srgbClr val="FFFF00"/>
              </a:buClr>
              <a:buNone/>
            </a:pPr>
            <a:endParaRPr lang="en-US" sz="3200" b="1" dirty="0" smtClean="0">
              <a:solidFill>
                <a:srgbClr val="FFFF00"/>
              </a:solidFill>
              <a:effectLst>
                <a:outerShdw blurRad="38100" dist="38100" dir="2700000" algn="tl">
                  <a:srgbClr val="000000">
                    <a:alpha val="43137"/>
                  </a:srgbClr>
                </a:outerShdw>
              </a:effectLst>
            </a:endParaRPr>
          </a:p>
          <a:p>
            <a:pPr algn="just">
              <a:buClr>
                <a:srgbClr val="FFFF00"/>
              </a:buClr>
              <a:buFont typeface="Wingdings" pitchFamily="2" charset="2"/>
              <a:buChar char="q"/>
            </a:pPr>
            <a:endParaRPr lang="en-US" sz="3200" b="1" dirty="0" smtClean="0">
              <a:solidFill>
                <a:srgbClr val="FFFF00"/>
              </a:solidFill>
              <a:effectLst>
                <a:outerShdw blurRad="38100" dist="38100" dir="2700000" algn="tl">
                  <a:srgbClr val="000000">
                    <a:alpha val="43137"/>
                  </a:srgbClr>
                </a:outerShdw>
              </a:effectLst>
            </a:endParaRPr>
          </a:p>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These are commonly used in the doorbell switches, dimmer switches on the automobile head lights etc</a:t>
            </a:r>
            <a:r>
              <a:rPr lang="en-US" sz="3200" dirty="0" smtClean="0">
                <a:solidFill>
                  <a:srgbClr val="FFFF00"/>
                </a:solidFill>
              </a:rPr>
              <a:t>.</a:t>
            </a:r>
            <a:endParaRPr lang="en-US" sz="3200" dirty="0">
              <a:solidFill>
                <a:srgbClr val="FFFF00"/>
              </a:solidFill>
            </a:endParaRPr>
          </a:p>
        </p:txBody>
      </p:sp>
      <p:pic>
        <p:nvPicPr>
          <p:cNvPr id="8194" name="Picture 2" descr="C:\Users\Durgesh\Desktop\durgesh\pushpushswitch.jpg"/>
          <p:cNvPicPr>
            <a:picLocks noChangeAspect="1" noChangeArrowheads="1"/>
          </p:cNvPicPr>
          <p:nvPr/>
        </p:nvPicPr>
        <p:blipFill>
          <a:blip r:embed="rId2"/>
          <a:srcRect/>
          <a:stretch>
            <a:fillRect/>
          </a:stretch>
        </p:blipFill>
        <p:spPr bwMode="auto">
          <a:xfrm>
            <a:off x="2667000" y="3276600"/>
            <a:ext cx="2819400" cy="16764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r>
              <a:rPr lang="en-US" dirty="0" smtClean="0">
                <a:solidFill>
                  <a:srgbClr val="FF0000"/>
                </a:solidFill>
              </a:rPr>
              <a:t>INDUSTRIAL WIRING </a:t>
            </a:r>
            <a:endParaRPr lang="en-US" dirty="0">
              <a:solidFill>
                <a:srgbClr val="FF0000"/>
              </a:solidFill>
            </a:endParaRPr>
          </a:p>
        </p:txBody>
      </p:sp>
      <p:sp>
        <p:nvSpPr>
          <p:cNvPr id="3" name="Content Placeholder 2"/>
          <p:cNvSpPr>
            <a:spLocks noGrp="1"/>
          </p:cNvSpPr>
          <p:nvPr>
            <p:ph idx="1"/>
          </p:nvPr>
        </p:nvSpPr>
        <p:spPr>
          <a:xfrm>
            <a:off x="0" y="1676400"/>
            <a:ext cx="9144000" cy="5181600"/>
          </a:xfrm>
        </p:spPr>
        <p:txBody>
          <a:bodyPr>
            <a:normAutofit/>
          </a:bodyPr>
          <a:lstStyle/>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wiring in the industries and factories should be done according to the Indian electricity rules. </a:t>
            </a:r>
          </a:p>
          <a:p>
            <a:pPr algn="just"/>
            <a:endParaRPr lang="en-US" sz="3200" b="1"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
          </a:xfrm>
        </p:spPr>
        <p:txBody>
          <a:bodyPr>
            <a:normAutofit fontScale="90000"/>
          </a:bodyPr>
          <a:lstStyle/>
          <a:p>
            <a:endParaRPr lang="en-IN" dirty="0"/>
          </a:p>
        </p:txBody>
      </p:sp>
      <p:pic>
        <p:nvPicPr>
          <p:cNvPr id="4" name="Picture 2" descr="C:\Users\Durgesh\Desktop\durgesh\534_circuit_1.jpg"/>
          <p:cNvPicPr>
            <a:picLocks noGrp="1" noChangeAspect="1" noChangeArrowheads="1"/>
          </p:cNvPicPr>
          <p:nvPr>
            <p:ph idx="1"/>
          </p:nvPr>
        </p:nvPicPr>
        <p:blipFill>
          <a:blip r:embed="rId2"/>
          <a:srcRect/>
          <a:stretch>
            <a:fillRect/>
          </a:stretch>
        </p:blipFill>
        <p:spPr bwMode="auto">
          <a:xfrm>
            <a:off x="609600" y="228600"/>
            <a:ext cx="7924800" cy="63246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r>
              <a:rPr lang="en-US" sz="4000" b="1" dirty="0" smtClean="0">
                <a:solidFill>
                  <a:srgbClr val="002060"/>
                </a:solidFill>
              </a:rPr>
              <a:t>Factory / Godown lighting circuit </a:t>
            </a:r>
            <a:endParaRPr lang="en-US" sz="4000" b="1"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a:bodyPr>
          <a:lstStyle/>
          <a:p>
            <a:pPr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From the wiring  diagram , it can be seen that, there are two way switches  on the switch boards </a:t>
            </a:r>
            <a:r>
              <a:rPr lang="en-IN" sz="3200" b="1" dirty="0" smtClean="0">
                <a:solidFill>
                  <a:srgbClr val="FFFF00"/>
                </a:solidFill>
                <a:effectLst>
                  <a:outerShdw blurRad="38100" dist="38100" dir="2700000" algn="tl">
                    <a:srgbClr val="000000">
                      <a:alpha val="43137"/>
                    </a:srgbClr>
                  </a:outerShdw>
                </a:effectLst>
              </a:rPr>
              <a:t>SB</a:t>
            </a:r>
            <a:r>
              <a:rPr lang="en-IN" sz="3200" b="1" baseline="-25000" dirty="0" smtClean="0">
                <a:solidFill>
                  <a:srgbClr val="FFFF00"/>
                </a:solidFill>
                <a:effectLst>
                  <a:outerShdw blurRad="38100" dist="38100" dir="2700000" algn="tl">
                    <a:srgbClr val="000000">
                      <a:alpha val="43137"/>
                    </a:srgbClr>
                  </a:outerShdw>
                </a:effectLst>
              </a:rPr>
              <a:t>2,</a:t>
            </a:r>
            <a:r>
              <a:rPr lang="en-IN" sz="3200" b="1" dirty="0" smtClean="0">
                <a:solidFill>
                  <a:srgbClr val="FFFF00"/>
                </a:solidFill>
                <a:effectLst>
                  <a:outerShdw blurRad="38100" dist="38100" dir="2700000" algn="tl">
                    <a:srgbClr val="000000">
                      <a:alpha val="43137"/>
                    </a:srgbClr>
                  </a:outerShdw>
                </a:effectLst>
              </a:rPr>
              <a:t>SB</a:t>
            </a:r>
            <a:r>
              <a:rPr lang="en-IN" sz="3200" b="1" baseline="-25000" dirty="0" smtClean="0">
                <a:solidFill>
                  <a:srgbClr val="FFFF00"/>
                </a:solidFill>
                <a:effectLst>
                  <a:outerShdw blurRad="38100" dist="38100" dir="2700000" algn="tl">
                    <a:srgbClr val="000000">
                      <a:alpha val="43137"/>
                    </a:srgbClr>
                  </a:outerShdw>
                </a:effectLst>
              </a:rPr>
              <a:t>3</a:t>
            </a:r>
            <a:r>
              <a:rPr lang="en-IN" sz="3200" b="1" dirty="0" smtClean="0">
                <a:solidFill>
                  <a:srgbClr val="FFFF00"/>
                </a:solidFill>
                <a:effectLst>
                  <a:outerShdw blurRad="38100" dist="38100" dir="2700000" algn="tl">
                    <a:srgbClr val="000000">
                      <a:alpha val="43137"/>
                    </a:srgbClr>
                  </a:outerShdw>
                </a:effectLst>
              </a:rPr>
              <a:t>,&amp;SB</a:t>
            </a:r>
            <a:r>
              <a:rPr lang="en-IN" sz="3200" b="1" baseline="-25000" dirty="0" smtClean="0">
                <a:solidFill>
                  <a:srgbClr val="FFFF00"/>
                </a:solidFill>
                <a:effectLst>
                  <a:outerShdw blurRad="38100" dist="38100" dir="2700000" algn="tl">
                    <a:srgbClr val="000000">
                      <a:alpha val="43137"/>
                    </a:srgbClr>
                  </a:outerShdw>
                </a:effectLst>
              </a:rPr>
              <a:t>4.</a:t>
            </a:r>
          </a:p>
          <a:p>
            <a:pPr algn="just">
              <a:buClr>
                <a:srgbClr val="FFFF00"/>
              </a:buClr>
              <a:buFont typeface="Wingdings" pitchFamily="2" charset="2"/>
              <a:buChar char="q"/>
            </a:pPr>
            <a:r>
              <a:rPr lang="en-IN" sz="3200" b="1" dirty="0" smtClean="0">
                <a:solidFill>
                  <a:srgbClr val="FFFF00"/>
                </a:solidFill>
                <a:effectLst>
                  <a:outerShdw blurRad="38100" dist="38100" dir="2700000" algn="tl">
                    <a:srgbClr val="000000">
                      <a:alpha val="43137"/>
                    </a:srgbClr>
                  </a:outerShdw>
                </a:effectLst>
              </a:rPr>
              <a:t>While moving in the godown he can put on lamp L</a:t>
            </a:r>
            <a:r>
              <a:rPr lang="en-IN" sz="3200" b="1" baseline="-25000" dirty="0" smtClean="0">
                <a:solidFill>
                  <a:srgbClr val="FFFF00"/>
                </a:solidFill>
                <a:effectLst>
                  <a:outerShdw blurRad="38100" dist="38100" dir="2700000" algn="tl">
                    <a:srgbClr val="000000">
                      <a:alpha val="43137"/>
                    </a:srgbClr>
                  </a:outerShdw>
                </a:effectLst>
              </a:rPr>
              <a:t>1</a:t>
            </a:r>
            <a:r>
              <a:rPr lang="en-IN" sz="3200" b="1" dirty="0" smtClean="0">
                <a:solidFill>
                  <a:srgbClr val="FFFF00"/>
                </a:solidFill>
                <a:effectLst>
                  <a:outerShdw blurRad="38100" dist="38100" dir="2700000" algn="tl">
                    <a:srgbClr val="000000">
                      <a:alpha val="43137"/>
                    </a:srgbClr>
                  </a:outerShdw>
                </a:effectLst>
              </a:rPr>
              <a:t> by operating the first two-way switch board SB</a:t>
            </a:r>
            <a:r>
              <a:rPr lang="en-IN" sz="3200" b="1" baseline="-25000" dirty="0" smtClean="0">
                <a:solidFill>
                  <a:srgbClr val="FFFF00"/>
                </a:solidFill>
                <a:effectLst>
                  <a:outerShdw blurRad="38100" dist="38100" dir="2700000" algn="tl">
                    <a:srgbClr val="000000">
                      <a:alpha val="43137"/>
                    </a:srgbClr>
                  </a:outerShdw>
                </a:effectLst>
              </a:rPr>
              <a:t>1</a:t>
            </a:r>
            <a:r>
              <a:rPr lang="en-IN" sz="3200" b="1" dirty="0" smtClean="0">
                <a:solidFill>
                  <a:srgbClr val="FFFF00"/>
                </a:solidFill>
                <a:effectLst>
                  <a:outerShdw blurRad="38100" dist="38100" dir="2700000" algn="tl">
                    <a:srgbClr val="000000">
                      <a:alpha val="43137"/>
                    </a:srgbClr>
                  </a:outerShdw>
                </a:effectLst>
              </a:rPr>
              <a:t>.</a:t>
            </a:r>
          </a:p>
          <a:p>
            <a:pPr algn="just">
              <a:buClr>
                <a:srgbClr val="FFFF00"/>
              </a:buClr>
              <a:buFont typeface="Wingdings" pitchFamily="2" charset="2"/>
              <a:buChar char="q"/>
            </a:pPr>
            <a:r>
              <a:rPr lang="en-IN" sz="3200" b="1" dirty="0" smtClean="0">
                <a:solidFill>
                  <a:srgbClr val="FFFF00"/>
                </a:solidFill>
                <a:effectLst>
                  <a:outerShdw blurRad="38100" dist="38100" dir="2700000" algn="tl">
                    <a:srgbClr val="000000">
                      <a:alpha val="43137"/>
                    </a:srgbClr>
                  </a:outerShdw>
                </a:effectLst>
              </a:rPr>
              <a:t>When he reaches the switch board SB</a:t>
            </a:r>
            <a:r>
              <a:rPr lang="en-IN" sz="3200" b="1" baseline="-25000" dirty="0" smtClean="0">
                <a:solidFill>
                  <a:srgbClr val="FFFF00"/>
                </a:solidFill>
                <a:effectLst>
                  <a:outerShdw blurRad="38100" dist="38100" dir="2700000" algn="tl">
                    <a:srgbClr val="000000">
                      <a:alpha val="43137"/>
                    </a:srgbClr>
                  </a:outerShdw>
                </a:effectLst>
              </a:rPr>
              <a:t>2,</a:t>
            </a:r>
            <a:r>
              <a:rPr lang="en-IN" sz="3200" b="1" dirty="0" smtClean="0">
                <a:solidFill>
                  <a:srgbClr val="FFFF00"/>
                </a:solidFill>
                <a:effectLst>
                  <a:outerShdw blurRad="38100" dist="38100" dir="2700000" algn="tl">
                    <a:srgbClr val="000000">
                      <a:alpha val="43137"/>
                    </a:srgbClr>
                  </a:outerShdw>
                </a:effectLst>
              </a:rPr>
              <a:t>he can operate the first two-way switch on SB</a:t>
            </a:r>
            <a:r>
              <a:rPr lang="en-IN" sz="3200" b="1" baseline="-25000" dirty="0" smtClean="0">
                <a:solidFill>
                  <a:srgbClr val="FFFF00"/>
                </a:solidFill>
                <a:effectLst>
                  <a:outerShdw blurRad="38100" dist="38100" dir="2700000" algn="tl">
                    <a:srgbClr val="000000">
                      <a:alpha val="43137"/>
                    </a:srgbClr>
                  </a:outerShdw>
                </a:effectLst>
              </a:rPr>
              <a:t>2</a:t>
            </a:r>
            <a:r>
              <a:rPr lang="en-IN" sz="3200" b="1" dirty="0" smtClean="0">
                <a:solidFill>
                  <a:srgbClr val="FFFF00"/>
                </a:solidFill>
                <a:effectLst>
                  <a:outerShdw blurRad="38100" dist="38100" dir="2700000" algn="tl">
                    <a:srgbClr val="000000">
                      <a:alpha val="43137"/>
                    </a:srgbClr>
                  </a:outerShdw>
                </a:effectLst>
              </a:rPr>
              <a:t>.</a:t>
            </a: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endParaRPr lang="en-US" b="1" dirty="0">
              <a:solidFill>
                <a:schemeClr val="accent6">
                  <a:lumMod val="75000"/>
                </a:schemeClr>
              </a:solidFill>
            </a:endParaRPr>
          </a:p>
        </p:txBody>
      </p:sp>
      <p:sp>
        <p:nvSpPr>
          <p:cNvPr id="3" name="Content Placeholder 2"/>
          <p:cNvSpPr>
            <a:spLocks noGrp="1"/>
          </p:cNvSpPr>
          <p:nvPr>
            <p:ph idx="1"/>
          </p:nvPr>
        </p:nvSpPr>
        <p:spPr>
          <a:xfrm>
            <a:off x="0" y="990600"/>
            <a:ext cx="9144000" cy="5867400"/>
          </a:xfrm>
        </p:spPr>
        <p:txBody>
          <a:bodyPr/>
          <a:lstStyle/>
          <a:p>
            <a:pPr algn="just">
              <a:buClr>
                <a:srgbClr val="FFFF00"/>
              </a:buClr>
              <a:buFont typeface="Wingdings" pitchFamily="2" charset="2"/>
              <a:buChar char="q"/>
            </a:pPr>
            <a:r>
              <a:rPr lang="en-IN" sz="3200" b="1" dirty="0" smtClean="0">
                <a:solidFill>
                  <a:srgbClr val="FFFF00"/>
                </a:solidFill>
                <a:effectLst>
                  <a:outerShdw blurRad="38100" dist="38100" dir="2700000" algn="tl">
                    <a:srgbClr val="000000">
                      <a:alpha val="43137"/>
                    </a:srgbClr>
                  </a:outerShdw>
                </a:effectLst>
              </a:rPr>
              <a:t>Thus lamp L</a:t>
            </a:r>
            <a:r>
              <a:rPr lang="en-IN" sz="3200" b="1" baseline="-25000" dirty="0" smtClean="0">
                <a:solidFill>
                  <a:srgbClr val="FFFF00"/>
                </a:solidFill>
                <a:effectLst>
                  <a:outerShdw blurRad="38100" dist="38100" dir="2700000" algn="tl">
                    <a:srgbClr val="000000">
                      <a:alpha val="43137"/>
                    </a:srgbClr>
                  </a:outerShdw>
                </a:effectLst>
              </a:rPr>
              <a:t>2</a:t>
            </a:r>
            <a:r>
              <a:rPr lang="en-IN" sz="3200" b="1" dirty="0" smtClean="0">
                <a:solidFill>
                  <a:srgbClr val="FFFF00"/>
                </a:solidFill>
                <a:effectLst>
                  <a:outerShdw blurRad="38100" dist="38100" dir="2700000" algn="tl">
                    <a:srgbClr val="000000">
                      <a:alpha val="43137"/>
                    </a:srgbClr>
                  </a:outerShdw>
                </a:effectLst>
              </a:rPr>
              <a:t> will be connected between the phase &amp; the neutral &amp; will become ON. L</a:t>
            </a:r>
            <a:r>
              <a:rPr lang="en-IN" sz="3200" b="1" baseline="-25000" dirty="0" smtClean="0">
                <a:solidFill>
                  <a:srgbClr val="FFFF00"/>
                </a:solidFill>
                <a:effectLst>
                  <a:outerShdw blurRad="38100" dist="38100" dir="2700000" algn="tl">
                    <a:srgbClr val="000000">
                      <a:alpha val="43137"/>
                    </a:srgbClr>
                  </a:outerShdw>
                </a:effectLst>
              </a:rPr>
              <a:t>1</a:t>
            </a:r>
            <a:r>
              <a:rPr lang="en-IN" sz="3200" b="1" dirty="0" smtClean="0">
                <a:solidFill>
                  <a:srgbClr val="FFFF00"/>
                </a:solidFill>
                <a:effectLst>
                  <a:outerShdw blurRad="38100" dist="38100" dir="2700000" algn="tl">
                    <a:srgbClr val="000000">
                      <a:alpha val="43137"/>
                    </a:srgbClr>
                  </a:outerShdw>
                </a:effectLst>
              </a:rPr>
              <a:t>will become OFF. </a:t>
            </a:r>
          </a:p>
          <a:p>
            <a:pPr algn="just">
              <a:buClr>
                <a:srgbClr val="FFFF00"/>
              </a:buClr>
              <a:buFont typeface="Wingdings" pitchFamily="2" charset="2"/>
              <a:buChar char="q"/>
            </a:pPr>
            <a:r>
              <a:rPr lang="en-IN" sz="3200" b="1" dirty="0" smtClean="0">
                <a:solidFill>
                  <a:srgbClr val="FFFF00"/>
                </a:solidFill>
                <a:effectLst>
                  <a:outerShdw blurRad="38100" dist="38100" dir="2700000" algn="tl">
                    <a:srgbClr val="000000">
                      <a:alpha val="43137"/>
                    </a:srgbClr>
                  </a:outerShdw>
                </a:effectLst>
              </a:rPr>
              <a:t>Again when he reaches the switch board SB</a:t>
            </a:r>
            <a:r>
              <a:rPr lang="en-IN" sz="3200" b="1" baseline="-25000" dirty="0" smtClean="0">
                <a:solidFill>
                  <a:srgbClr val="FFFF00"/>
                </a:solidFill>
                <a:effectLst>
                  <a:outerShdw blurRad="38100" dist="38100" dir="2700000" algn="tl">
                    <a:srgbClr val="000000">
                      <a:alpha val="43137"/>
                    </a:srgbClr>
                  </a:outerShdw>
                </a:effectLst>
              </a:rPr>
              <a:t>3</a:t>
            </a:r>
            <a:r>
              <a:rPr lang="en-IN" sz="3200" b="1" dirty="0" smtClean="0">
                <a:solidFill>
                  <a:srgbClr val="FFFF00"/>
                </a:solidFill>
                <a:effectLst>
                  <a:outerShdw blurRad="38100" dist="38100" dir="2700000" algn="tl">
                    <a:srgbClr val="000000">
                      <a:alpha val="43137"/>
                    </a:srgbClr>
                  </a:outerShdw>
                </a:effectLst>
              </a:rPr>
              <a:t>, he can operate the first switch on SB</a:t>
            </a:r>
            <a:r>
              <a:rPr lang="en-IN" sz="3200" b="1" baseline="-25000" dirty="0" smtClean="0">
                <a:solidFill>
                  <a:srgbClr val="FFFF00"/>
                </a:solidFill>
                <a:effectLst>
                  <a:outerShdw blurRad="38100" dist="38100" dir="2700000" algn="tl">
                    <a:srgbClr val="000000">
                      <a:alpha val="43137"/>
                    </a:srgbClr>
                  </a:outerShdw>
                </a:effectLst>
              </a:rPr>
              <a:t>3</a:t>
            </a:r>
            <a:r>
              <a:rPr lang="en-IN" sz="3200" b="1" dirty="0" smtClean="0">
                <a:solidFill>
                  <a:srgbClr val="FFFF00"/>
                </a:solidFill>
                <a:effectLst>
                  <a:outerShdw blurRad="38100" dist="38100" dir="2700000" algn="tl">
                    <a:srgbClr val="000000">
                      <a:alpha val="43137"/>
                    </a:srgbClr>
                  </a:outerShdw>
                </a:effectLst>
              </a:rPr>
              <a:t> thus putting OFF L</a:t>
            </a:r>
            <a:r>
              <a:rPr lang="en-IN" sz="3200" b="1" baseline="-25000" dirty="0" smtClean="0">
                <a:solidFill>
                  <a:srgbClr val="FFFF00"/>
                </a:solidFill>
                <a:effectLst>
                  <a:outerShdw blurRad="38100" dist="38100" dir="2700000" algn="tl">
                    <a:srgbClr val="000000">
                      <a:alpha val="43137"/>
                    </a:srgbClr>
                  </a:outerShdw>
                </a:effectLst>
              </a:rPr>
              <a:t>2</a:t>
            </a:r>
            <a:r>
              <a:rPr lang="en-IN" sz="3200" b="1" dirty="0" smtClean="0">
                <a:solidFill>
                  <a:srgbClr val="FFFF00"/>
                </a:solidFill>
                <a:effectLst>
                  <a:outerShdw blurRad="38100" dist="38100" dir="2700000" algn="tl">
                    <a:srgbClr val="000000">
                      <a:alpha val="43137"/>
                    </a:srgbClr>
                  </a:outerShdw>
                </a:effectLst>
              </a:rPr>
              <a:t> &amp; putting on L</a:t>
            </a:r>
            <a:r>
              <a:rPr lang="en-IN" sz="3200" b="1" baseline="-25000" dirty="0" smtClean="0">
                <a:solidFill>
                  <a:srgbClr val="FFFF00"/>
                </a:solidFill>
                <a:effectLst>
                  <a:outerShdw blurRad="38100" dist="38100" dir="2700000" algn="tl">
                    <a:srgbClr val="000000">
                      <a:alpha val="43137"/>
                    </a:srgbClr>
                  </a:outerShdw>
                </a:effectLst>
              </a:rPr>
              <a:t>3</a:t>
            </a:r>
            <a:r>
              <a:rPr lang="en-IN" sz="3200" b="1" dirty="0" smtClean="0">
                <a:solidFill>
                  <a:srgbClr val="FFFF00"/>
                </a:solidFill>
                <a:effectLst>
                  <a:outerShdw blurRad="38100" dist="38100" dir="2700000" algn="tl">
                    <a:srgbClr val="000000">
                      <a:alpha val="43137"/>
                    </a:srgbClr>
                  </a:outerShdw>
                </a:effectLst>
              </a:rPr>
              <a:t> &amp; soon.</a:t>
            </a:r>
          </a:p>
          <a:p>
            <a:pPr algn="just">
              <a:buClr>
                <a:srgbClr val="FFFF00"/>
              </a:buClr>
              <a:buFont typeface="Wingdings" pitchFamily="2" charset="2"/>
              <a:buChar char="q"/>
            </a:pPr>
            <a:endParaRPr lang="en-IN" sz="3200" b="1" baseline="-25000" dirty="0" smtClean="0">
              <a:solidFill>
                <a:srgbClr val="FFFF00"/>
              </a:solidFill>
              <a:effectLst>
                <a:outerShdw blurRad="38100" dist="38100" dir="2700000" algn="tl">
                  <a:srgbClr val="000000">
                    <a:alpha val="43137"/>
                  </a:srgbClr>
                </a:outerShdw>
              </a:effectLst>
            </a:endParaRPr>
          </a:p>
          <a:p>
            <a:pPr algn="just">
              <a:buClr>
                <a:srgbClr val="FFFF00"/>
              </a:buClr>
              <a:buNone/>
            </a:pPr>
            <a:endParaRPr lang="en-IN" sz="3200" b="1" dirty="0" smtClean="0">
              <a:solidFill>
                <a:srgbClr val="FFFF00"/>
              </a:solidFill>
              <a:effectLst>
                <a:outerShdw blurRad="38100" dist="38100" dir="2700000" algn="tl">
                  <a:srgbClr val="000000">
                    <a:alpha val="43137"/>
                  </a:srgbClr>
                </a:outerShdw>
              </a:effectLst>
            </a:endParaRPr>
          </a:p>
          <a:p>
            <a:pPr>
              <a:buNone/>
            </a:pPr>
            <a:endParaRPr lang="en-US" dirty="0"/>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895600"/>
          </a:xfrm>
        </p:spPr>
        <p:txBody>
          <a:bodyPr>
            <a:normAutofit/>
          </a:bodyPr>
          <a:lstStyle/>
          <a:p>
            <a:r>
              <a:rPr lang="en-IN" sz="4400" dirty="0" smtClean="0">
                <a:solidFill>
                  <a:srgbClr val="FF0000"/>
                </a:solidFill>
              </a:rPr>
              <a:t>Thank You</a:t>
            </a:r>
            <a:endParaRPr lang="en-IN" sz="4400"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400" dirty="0" smtClean="0">
                <a:solidFill>
                  <a:srgbClr val="FF0000"/>
                </a:solidFill>
              </a:rPr>
              <a:t>Types of cables</a:t>
            </a:r>
            <a:endParaRPr lang="en-US" sz="4400" dirty="0">
              <a:solidFill>
                <a:srgbClr val="FF0000"/>
              </a:solidFill>
            </a:endParaRPr>
          </a:p>
        </p:txBody>
      </p:sp>
      <p:sp>
        <p:nvSpPr>
          <p:cNvPr id="3" name="Content Placeholder 2"/>
          <p:cNvSpPr>
            <a:spLocks noGrp="1"/>
          </p:cNvSpPr>
          <p:nvPr>
            <p:ph idx="1"/>
          </p:nvPr>
        </p:nvSpPr>
        <p:spPr>
          <a:xfrm>
            <a:off x="0" y="1219200"/>
            <a:ext cx="9144000" cy="5410200"/>
          </a:xfrm>
        </p:spPr>
        <p:txBody>
          <a:bodyPr>
            <a:noAutofit/>
          </a:bodyPr>
          <a:lstStyle/>
          <a:p>
            <a:pPr algn="just">
              <a:buClr>
                <a:srgbClr val="FFFF00"/>
              </a:buClr>
              <a:buFont typeface="Wingdings" pitchFamily="2" charset="2"/>
              <a:buChar char="q"/>
            </a:pPr>
            <a:r>
              <a:rPr lang="en-US" sz="3200" b="1" dirty="0" smtClean="0">
                <a:solidFill>
                  <a:srgbClr val="002060"/>
                </a:solidFill>
                <a:effectLst>
                  <a:outerShdw blurRad="38100" dist="38100" dir="2700000" algn="tl">
                    <a:srgbClr val="000000">
                      <a:alpha val="43137"/>
                    </a:srgbClr>
                  </a:outerShdw>
                </a:effectLst>
              </a:rPr>
              <a:t>Cables Are Classified Mainly According To :</a:t>
            </a:r>
          </a:p>
          <a:p>
            <a:pPr marL="514350" indent="-514350" algn="just">
              <a:buNone/>
            </a:pPr>
            <a:r>
              <a:rPr lang="en-US" sz="3200" b="1" dirty="0" smtClean="0">
                <a:solidFill>
                  <a:srgbClr val="FFFF00"/>
                </a:solidFill>
                <a:effectLst>
                  <a:outerShdw blurRad="38100" dist="38100" dir="2700000" algn="tl">
                    <a:srgbClr val="000000">
                      <a:alpha val="43137"/>
                    </a:srgbClr>
                  </a:outerShdw>
                </a:effectLst>
              </a:rPr>
              <a:t>(1)  Conductor Used  (2)  Types Of Insulation               </a:t>
            </a:r>
          </a:p>
          <a:p>
            <a:pPr marL="514350" indent="-514350" algn="just">
              <a:buNone/>
            </a:pPr>
            <a:r>
              <a:rPr lang="en-US" sz="3200" b="1" dirty="0" smtClean="0">
                <a:solidFill>
                  <a:srgbClr val="FFFF00"/>
                </a:solidFill>
                <a:effectLst>
                  <a:outerShdw blurRad="38100" dist="38100" dir="2700000" algn="tl">
                    <a:srgbClr val="000000">
                      <a:alpha val="43137"/>
                    </a:srgbClr>
                  </a:outerShdw>
                </a:effectLst>
              </a:rPr>
              <a:t>(3) Voltage Grading   (4)  Number Of Cores.</a:t>
            </a:r>
          </a:p>
          <a:p>
            <a:pPr marL="514350" indent="-514350" algn="just">
              <a:buNone/>
            </a:pPr>
            <a:endParaRPr lang="en-US" sz="3200" b="1" dirty="0" smtClean="0">
              <a:solidFill>
                <a:srgbClr val="FFFF00"/>
              </a:solidFill>
              <a:effectLst>
                <a:outerShdw blurRad="38100" dist="38100" dir="2700000" algn="tl">
                  <a:srgbClr val="000000">
                    <a:alpha val="43137"/>
                  </a:srgbClr>
                </a:outerShdw>
              </a:effectLst>
            </a:endParaRP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Various Conducting As Well As Insulating Materials Which Can Be Used Have Been Mentioned Earlier.</a:t>
            </a: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Cables Are Divided Into Two Groups Based On The Voltage Grading   :   (1) 250/440  V Cables And (2) 650/1100  V Cables.</a:t>
            </a: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762000"/>
          </a:xfrm>
        </p:spPr>
        <p:txBody>
          <a:bodyPr/>
          <a:lstStyle/>
          <a:p>
            <a:endParaRPr lang="en-IN" dirty="0"/>
          </a:p>
        </p:txBody>
      </p:sp>
      <p:sp>
        <p:nvSpPr>
          <p:cNvPr id="3" name="Content Placeholder 2"/>
          <p:cNvSpPr>
            <a:spLocks noGrp="1"/>
          </p:cNvSpPr>
          <p:nvPr>
            <p:ph idx="1"/>
          </p:nvPr>
        </p:nvSpPr>
        <p:spPr>
          <a:xfrm>
            <a:off x="457200" y="304800"/>
            <a:ext cx="8229600" cy="6172200"/>
          </a:xfrm>
        </p:spPr>
        <p:txBody>
          <a:bodyPr>
            <a:noAutofit/>
          </a:bodyPr>
          <a:lstStyle/>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Depending  upon the number of stands, cables are classified as two core, three core, three and a half core and four core cables or even more.</a:t>
            </a: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In three and half core cable as well as four core cable there are three stands of equal cross sectional area for R, Y and B phases respectively.</a:t>
            </a: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Multi strand cables are more durable. They are more flexible and hence are easier to handle.</a:t>
            </a: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1"/>
          </a:xfrm>
        </p:spPr>
        <p:txBody>
          <a:bodyPr>
            <a:normAutofit fontScale="90000"/>
          </a:bodyPr>
          <a:lstStyle/>
          <a:p>
            <a:endParaRPr lang="en-IN" dirty="0"/>
          </a:p>
        </p:txBody>
      </p:sp>
      <p:sp>
        <p:nvSpPr>
          <p:cNvPr id="3" name="Content Placeholder 2"/>
          <p:cNvSpPr>
            <a:spLocks noGrp="1"/>
          </p:cNvSpPr>
          <p:nvPr>
            <p:ph idx="1"/>
          </p:nvPr>
        </p:nvSpPr>
        <p:spPr/>
        <p:txBody>
          <a:bodyPr>
            <a:normAutofit/>
          </a:bodyPr>
          <a:lstStyle/>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As compared to single core cables, multi core cables have more surface area and therefore their cooling or heat radiating capacity.         </a:t>
            </a:r>
          </a:p>
          <a:p>
            <a:pPr marL="514350" indent="-514350" algn="just">
              <a:buNone/>
            </a:pPr>
            <a:endParaRPr lang="en-US" sz="3200" b="1" dirty="0" smtClean="0">
              <a:solidFill>
                <a:srgbClr val="FFFF00"/>
              </a:solidFill>
              <a:effectLst>
                <a:outerShdw blurRad="38100" dist="38100" dir="2700000" algn="tl">
                  <a:srgbClr val="000000">
                    <a:alpha val="43137"/>
                  </a:srgbClr>
                </a:outerShdw>
              </a:effectLst>
            </a:endParaRPr>
          </a:p>
          <a:p>
            <a:pPr marL="514350" indent="-514350" algn="just">
              <a:buNone/>
            </a:pPr>
            <a:r>
              <a:rPr lang="en-US" sz="3200" b="1" dirty="0" smtClean="0">
                <a:solidFill>
                  <a:srgbClr val="FFFF00"/>
                </a:solidFill>
                <a:effectLst>
                  <a:outerShdw blurRad="38100" dist="38100" dir="2700000" algn="tl">
                    <a:srgbClr val="000000">
                      <a:alpha val="43137"/>
                    </a:srgbClr>
                  </a:outerShdw>
                </a:effectLst>
              </a:rPr>
              <a:t> </a:t>
            </a:r>
          </a:p>
          <a:p>
            <a:pPr algn="just"/>
            <a:endParaRPr lang="en-IN" sz="3200" dirty="0" smtClean="0"/>
          </a:p>
          <a:p>
            <a:endParaRPr lang="en-IN" sz="3200"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4400" b="1" dirty="0" smtClean="0">
                <a:solidFill>
                  <a:srgbClr val="FF0000"/>
                </a:solidFill>
              </a:rPr>
              <a:t>Types of wiring </a:t>
            </a:r>
            <a:endParaRPr lang="en-US" sz="4400" b="1" dirty="0">
              <a:solidFill>
                <a:srgbClr val="FF0000"/>
              </a:solidFill>
            </a:endParaRPr>
          </a:p>
        </p:txBody>
      </p:sp>
      <p:sp>
        <p:nvSpPr>
          <p:cNvPr id="3" name="Content Placeholder 2"/>
          <p:cNvSpPr>
            <a:spLocks noGrp="1"/>
          </p:cNvSpPr>
          <p:nvPr>
            <p:ph idx="1"/>
          </p:nvPr>
        </p:nvSpPr>
        <p:spPr>
          <a:xfrm>
            <a:off x="0" y="1371600"/>
            <a:ext cx="9144000" cy="5486400"/>
          </a:xfrm>
        </p:spPr>
        <p:txBody>
          <a:bodyPr/>
          <a:lstStyle/>
          <a:p>
            <a:pPr marL="514350" indent="-514350">
              <a:buFont typeface="+mj-lt"/>
              <a:buAutoNum type="arabicParenR"/>
            </a:pPr>
            <a:r>
              <a:rPr lang="en-US" sz="3200" b="1" dirty="0" smtClean="0">
                <a:solidFill>
                  <a:srgbClr val="FFFF00"/>
                </a:solidFill>
                <a:effectLst>
                  <a:outerShdw blurRad="38100" dist="38100" dir="2700000" algn="tl">
                    <a:srgbClr val="000000">
                      <a:alpha val="43137"/>
                    </a:srgbClr>
                  </a:outerShdw>
                </a:effectLst>
              </a:rPr>
              <a:t>Wooden casing and capping wiring </a:t>
            </a:r>
          </a:p>
          <a:p>
            <a:pPr marL="514350" indent="-514350">
              <a:buFont typeface="+mj-lt"/>
              <a:buAutoNum type="arabicParenR"/>
            </a:pPr>
            <a:r>
              <a:rPr lang="en-US" sz="3200" b="1" dirty="0" smtClean="0">
                <a:solidFill>
                  <a:srgbClr val="FFFF00"/>
                </a:solidFill>
                <a:effectLst>
                  <a:outerShdw blurRad="38100" dist="38100" dir="2700000" algn="tl">
                    <a:srgbClr val="000000">
                      <a:alpha val="43137"/>
                    </a:srgbClr>
                  </a:outerShdw>
                </a:effectLst>
              </a:rPr>
              <a:t>CTS (Cabtyre Sheathed Wire) </a:t>
            </a:r>
          </a:p>
          <a:p>
            <a:pPr marL="514350" indent="-514350">
              <a:buFont typeface="+mj-lt"/>
              <a:buAutoNum type="arabicParenR"/>
            </a:pPr>
            <a:r>
              <a:rPr lang="en-US" sz="3200" b="1" smtClean="0">
                <a:solidFill>
                  <a:srgbClr val="FFFF00"/>
                </a:solidFill>
                <a:effectLst>
                  <a:outerShdw blurRad="38100" dist="38100" dir="2700000" algn="tl">
                    <a:srgbClr val="000000">
                      <a:alpha val="43137"/>
                    </a:srgbClr>
                  </a:outerShdw>
                </a:effectLst>
              </a:rPr>
              <a:t>Cleat </a:t>
            </a:r>
            <a:r>
              <a:rPr lang="en-US" sz="3200" b="1" dirty="0" smtClean="0">
                <a:solidFill>
                  <a:srgbClr val="FFFF00"/>
                </a:solidFill>
                <a:effectLst>
                  <a:outerShdw blurRad="38100" dist="38100" dir="2700000" algn="tl">
                    <a:srgbClr val="000000">
                      <a:alpha val="43137"/>
                    </a:srgbClr>
                  </a:outerShdw>
                </a:effectLst>
              </a:rPr>
              <a:t>wiring </a:t>
            </a:r>
          </a:p>
          <a:p>
            <a:pPr marL="514350" indent="-514350">
              <a:buFont typeface="+mj-lt"/>
              <a:buAutoNum type="arabicParenR"/>
            </a:pPr>
            <a:r>
              <a:rPr lang="en-US" sz="3200" b="1" dirty="0" smtClean="0">
                <a:solidFill>
                  <a:srgbClr val="FFFF00"/>
                </a:solidFill>
                <a:effectLst>
                  <a:outerShdw blurRad="38100" dist="38100" dir="2700000" algn="tl">
                    <a:srgbClr val="000000">
                      <a:alpha val="43137"/>
                    </a:srgbClr>
                  </a:outerShdw>
                </a:effectLst>
              </a:rPr>
              <a:t>Lead sheathed wire </a:t>
            </a:r>
          </a:p>
          <a:p>
            <a:pPr marL="514350" indent="-514350">
              <a:buFont typeface="+mj-lt"/>
              <a:buAutoNum type="arabicParenR"/>
            </a:pPr>
            <a:r>
              <a:rPr lang="en-US" sz="3200" b="1" dirty="0" smtClean="0">
                <a:solidFill>
                  <a:srgbClr val="FFFF00"/>
                </a:solidFill>
                <a:effectLst>
                  <a:outerShdw blurRad="38100" dist="38100" dir="2700000" algn="tl">
                    <a:srgbClr val="000000">
                      <a:alpha val="43137"/>
                    </a:srgbClr>
                  </a:outerShdw>
                </a:effectLst>
              </a:rPr>
              <a:t>Conduit wiring </a:t>
            </a:r>
            <a:br>
              <a:rPr lang="en-US" sz="3200" b="1" dirty="0" smtClean="0">
                <a:solidFill>
                  <a:srgbClr val="FFFF00"/>
                </a:solidFill>
                <a:effectLst>
                  <a:outerShdw blurRad="38100" dist="38100" dir="2700000" algn="tl">
                    <a:srgbClr val="000000">
                      <a:alpha val="43137"/>
                    </a:srgbClr>
                  </a:outerShdw>
                </a:effectLst>
              </a:rPr>
            </a:br>
            <a:r>
              <a:rPr lang="en-US" sz="3200" b="1" dirty="0" smtClean="0">
                <a:solidFill>
                  <a:srgbClr val="FFFF00"/>
                </a:solidFill>
                <a:effectLst>
                  <a:outerShdw blurRad="38100" dist="38100" dir="2700000" algn="tl">
                    <a:srgbClr val="000000">
                      <a:alpha val="43137"/>
                    </a:srgbClr>
                  </a:outerShdw>
                </a:effectLst>
              </a:rPr>
              <a:t/>
            </a:r>
            <a:br>
              <a:rPr lang="en-US" sz="3200" b="1" dirty="0" smtClean="0">
                <a:solidFill>
                  <a:srgbClr val="FFFF00"/>
                </a:solidFill>
                <a:effectLst>
                  <a:outerShdw blurRad="38100" dist="38100" dir="2700000" algn="tl">
                    <a:srgbClr val="000000">
                      <a:alpha val="43137"/>
                    </a:srgbClr>
                  </a:outerShdw>
                </a:effectLst>
              </a:rPr>
            </a:br>
            <a:endParaRPr lang="en-US" sz="3200" b="1" dirty="0" smtClean="0">
              <a:solidFill>
                <a:srgbClr val="FFFF00"/>
              </a:solidFill>
              <a:effectLst>
                <a:outerShdw blurRad="38100" dist="38100" dir="2700000" algn="tl">
                  <a:srgbClr val="000000">
                    <a:alpha val="43137"/>
                  </a:srgbClr>
                </a:outerShdw>
              </a:effectLst>
            </a:endParaRPr>
          </a:p>
          <a:p>
            <a:pPr marL="514350" indent="-514350">
              <a:buFont typeface="+mj-lt"/>
              <a:buAutoNum type="arabicParenR"/>
            </a:pPr>
            <a:endParaRPr lang="en-US" dirty="0" smtClean="0">
              <a:solidFill>
                <a:srgbClr val="002060"/>
              </a:solidFill>
            </a:endParaRPr>
          </a:p>
          <a:p>
            <a:pPr marL="514350" indent="-514350">
              <a:buNone/>
            </a:pPr>
            <a:endParaRPr lang="en-US" dirty="0" smtClean="0">
              <a:solidFill>
                <a:schemeClr val="accent6">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urgesh\Desktop\durgesh\r 6.jpg"/>
          <p:cNvPicPr>
            <a:picLocks noChangeAspect="1" noChangeArrowheads="1"/>
          </p:cNvPicPr>
          <p:nvPr/>
        </p:nvPicPr>
        <p:blipFill>
          <a:blip r:embed="rId2"/>
          <a:srcRect/>
          <a:stretch>
            <a:fillRect/>
          </a:stretch>
        </p:blipFill>
        <p:spPr bwMode="auto">
          <a:xfrm>
            <a:off x="838200" y="437535"/>
            <a:ext cx="7543800" cy="567813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Autofit/>
          </a:bodyPr>
          <a:lstStyle/>
          <a:p>
            <a:pPr marL="742950" indent="-742950"/>
            <a:r>
              <a:rPr lang="en-US" sz="4000" dirty="0" smtClean="0">
                <a:solidFill>
                  <a:srgbClr val="002060"/>
                </a:solidFill>
                <a:effectLst>
                  <a:outerShdw blurRad="38100" dist="38100" dir="2700000" algn="tl">
                    <a:srgbClr val="000000">
                      <a:alpha val="43137"/>
                    </a:srgbClr>
                  </a:outerShdw>
                </a:effectLst>
              </a:rPr>
              <a:t>(1)  Wooden casing and capping wiring :- </a:t>
            </a:r>
            <a:br>
              <a:rPr lang="en-US" sz="4000" dirty="0" smtClean="0">
                <a:solidFill>
                  <a:srgbClr val="002060"/>
                </a:solidFill>
                <a:effectLst>
                  <a:outerShdw blurRad="38100" dist="38100" dir="2700000" algn="tl">
                    <a:srgbClr val="000000">
                      <a:alpha val="43137"/>
                    </a:srgbClr>
                  </a:outerShdw>
                </a:effectLst>
              </a:rPr>
            </a:br>
            <a:endParaRPr lang="en-IN"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251960"/>
          </a:xfrm>
        </p:spPr>
        <p:txBody>
          <a:bodyPr>
            <a:normAutofit/>
          </a:bodyPr>
          <a:lstStyle/>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Such wiring is carried out in grooves of wooden casing.</a:t>
            </a:r>
          </a:p>
          <a:p>
            <a:pPr marL="514350" indent="-514350" algn="just">
              <a:buClr>
                <a:srgbClr val="FFFF00"/>
              </a:buClr>
              <a:buNone/>
            </a:pPr>
            <a:endParaRPr lang="en-US" sz="3200" b="1" dirty="0" smtClean="0">
              <a:solidFill>
                <a:srgbClr val="FFFF00"/>
              </a:solidFill>
              <a:effectLst>
                <a:outerShdw blurRad="38100" dist="38100" dir="2700000" algn="tl">
                  <a:srgbClr val="000000">
                    <a:alpha val="43137"/>
                  </a:srgbClr>
                </a:outerShdw>
              </a:effectLst>
            </a:endParaRPr>
          </a:p>
          <a:p>
            <a:pPr marL="514350" indent="-514350" algn="just">
              <a:buClr>
                <a:srgbClr val="FFFF00"/>
              </a:buCl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The casing is made of seasoned teak wood and is used in rectangular blocks having a number of grooves equal to the number of wires.</a:t>
            </a: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endParaRPr lang="en-IN" dirty="0"/>
          </a:p>
        </p:txBody>
      </p:sp>
      <p:sp>
        <p:nvSpPr>
          <p:cNvPr id="3" name="Content Placeholder 2"/>
          <p:cNvSpPr>
            <a:spLocks noGrp="1"/>
          </p:cNvSpPr>
          <p:nvPr>
            <p:ph idx="1"/>
          </p:nvPr>
        </p:nvSpPr>
        <p:spPr>
          <a:xfrm>
            <a:off x="457200" y="0"/>
            <a:ext cx="8229600" cy="6309360"/>
          </a:xfrm>
        </p:spPr>
        <p:txBody>
          <a:bodyPr>
            <a:normAutofit/>
          </a:bodyPr>
          <a:lstStyle/>
          <a:p>
            <a:endParaRPr lang="en-IN" sz="3200" dirty="0" smtClean="0"/>
          </a:p>
          <a:p>
            <a:endParaRPr lang="en-IN" sz="3200" dirty="0" smtClean="0"/>
          </a:p>
          <a:p>
            <a:endParaRPr lang="en-IN" sz="3200" dirty="0" smtClean="0"/>
          </a:p>
          <a:p>
            <a:endParaRPr lang="en-IN" sz="3200" dirty="0" smtClean="0"/>
          </a:p>
          <a:p>
            <a:endParaRPr lang="en-IN" sz="3200" dirty="0" smtClean="0"/>
          </a:p>
          <a:p>
            <a:endParaRPr lang="en-IN" sz="3200" dirty="0" smtClean="0"/>
          </a:p>
          <a:p>
            <a:endParaRPr lang="en-IN" sz="3200" dirty="0" smtClean="0"/>
          </a:p>
          <a:p>
            <a:endParaRPr lang="en-IN" sz="3200" dirty="0"/>
          </a:p>
        </p:txBody>
      </p:sp>
      <p:pic>
        <p:nvPicPr>
          <p:cNvPr id="1027" name="Picture 3" descr="C:\Users\Durgesh\Desktop\durgesh\r 3.jpg"/>
          <p:cNvPicPr>
            <a:picLocks noChangeAspect="1" noChangeArrowheads="1"/>
          </p:cNvPicPr>
          <p:nvPr/>
        </p:nvPicPr>
        <p:blipFill>
          <a:blip r:embed="rId2"/>
          <a:srcRect/>
          <a:stretch>
            <a:fillRect/>
          </a:stretch>
        </p:blipFill>
        <p:spPr bwMode="auto">
          <a:xfrm>
            <a:off x="2667000" y="228600"/>
            <a:ext cx="4191000" cy="2667000"/>
          </a:xfrm>
          <a:prstGeom prst="rect">
            <a:avLst/>
          </a:prstGeom>
          <a:noFill/>
        </p:spPr>
      </p:pic>
      <p:sp>
        <p:nvSpPr>
          <p:cNvPr id="6" name="Rectangle 5"/>
          <p:cNvSpPr/>
          <p:nvPr/>
        </p:nvSpPr>
        <p:spPr>
          <a:xfrm>
            <a:off x="533400" y="3505200"/>
            <a:ext cx="8305800" cy="3046988"/>
          </a:xfrm>
          <a:prstGeom prst="rect">
            <a:avLst/>
          </a:prstGeom>
        </p:spPr>
        <p:txBody>
          <a:bodyPr wrap="square">
            <a:spAutoFit/>
          </a:bodyPr>
          <a:lstStyle/>
          <a:p>
            <a:pPr marL="514350" indent="-514350">
              <a:buSzPct val="65000"/>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Such type of wiring is used for voltage upto 250 V.</a:t>
            </a:r>
          </a:p>
          <a:p>
            <a:pPr marL="514350" indent="-514350">
              <a:buSzPct val="65000"/>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rPr>
              <a:t>It is necessary to safeguard it against dampness and risk of fire. </a:t>
            </a:r>
          </a:p>
          <a:p>
            <a:pPr>
              <a:buSzPct val="65000"/>
              <a:buFont typeface="Wingdings" pitchFamily="2" charset="2"/>
              <a:buChar char="q"/>
            </a:pPr>
            <a:endParaRPr lang="en-IN" sz="3200" b="1" dirty="0" smtClean="0">
              <a:effectLst>
                <a:outerShdw blurRad="38100" dist="38100" dir="2700000" algn="tl">
                  <a:srgbClr val="000000">
                    <a:alpha val="43137"/>
                  </a:srgbClr>
                </a:outerShdw>
              </a:effectLst>
            </a:endParaRPr>
          </a:p>
          <a:p>
            <a:pPr>
              <a:buSzPct val="65000"/>
              <a:buFont typeface="Wingdings" pitchFamily="2" charset="2"/>
              <a:buChar char="q"/>
            </a:pPr>
            <a:endParaRPr lang="en-IN" sz="3200" b="1" dirty="0">
              <a:effectLst>
                <a:outerShdw blurRad="38100" dist="38100" dir="2700000" algn="tl">
                  <a:srgbClr val="000000">
                    <a:alpha val="43137"/>
                  </a:srgbClr>
                </a:outerShdw>
              </a:effectLst>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TotalTime>
  <Words>811</Words>
  <Application>Microsoft Office PowerPoint</Application>
  <PresentationFormat>On-screen Show (4:3)</PresentationFormat>
  <Paragraphs>91</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Book Antiqua</vt:lpstr>
      <vt:lpstr>Calibri</vt:lpstr>
      <vt:lpstr>Lucida Sans</vt:lpstr>
      <vt:lpstr>Segoe Print</vt:lpstr>
      <vt:lpstr>Tahoma</vt:lpstr>
      <vt:lpstr>Wingdings</vt:lpstr>
      <vt:lpstr>Wingdings 2</vt:lpstr>
      <vt:lpstr>Wingdings 3</vt:lpstr>
      <vt:lpstr>Apex</vt:lpstr>
      <vt:lpstr>PowerPoint Presentation</vt:lpstr>
      <vt:lpstr>Topics</vt:lpstr>
      <vt:lpstr>Types of cables</vt:lpstr>
      <vt:lpstr>PowerPoint Presentation</vt:lpstr>
      <vt:lpstr>PowerPoint Presentation</vt:lpstr>
      <vt:lpstr>Types of wiring </vt:lpstr>
      <vt:lpstr>PowerPoint Presentation</vt:lpstr>
      <vt:lpstr>(1)  Wooden casing and capping wiring :-  </vt:lpstr>
      <vt:lpstr>PowerPoint Presentation</vt:lpstr>
      <vt:lpstr>  (2)  CTS (Cabtyre Sheathed Wire) :-   </vt:lpstr>
      <vt:lpstr>They have a better appearance as compared to the wooden casing and capping wiring.  </vt:lpstr>
      <vt:lpstr> (3) Cleat wiring :-  </vt:lpstr>
      <vt:lpstr>  There are grooves provided on the cleat base to accommodate the wires. </vt:lpstr>
      <vt:lpstr>(4) Lead sheathed wire :-</vt:lpstr>
      <vt:lpstr>PowerPoint Presentation</vt:lpstr>
      <vt:lpstr>  This sheath protects the wiring          from mechanical injury, atmospheric action and dampness. </vt:lpstr>
      <vt:lpstr>(5) Conduit wiring :- </vt:lpstr>
      <vt:lpstr>PowerPoint Presentation</vt:lpstr>
      <vt:lpstr>Types of switch</vt:lpstr>
      <vt:lpstr>(1)  Toggle switch :- </vt:lpstr>
      <vt:lpstr>Such simple toggle switches are used in most of the houses.More complex toggle switches are also used which may have more than two positions and may open and close more than one circuit simultaneously.    </vt:lpstr>
      <vt:lpstr>Types of Toggle Switches :</vt:lpstr>
      <vt:lpstr>(2) Push button switch :-  :</vt:lpstr>
      <vt:lpstr>INDUSTRIAL WIRING </vt:lpstr>
      <vt:lpstr>PowerPoint Presentation</vt:lpstr>
      <vt:lpstr>Factory / Godown lighting circuit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Cables</dc:title>
  <dc:creator>Vivek</dc:creator>
  <cp:lastModifiedBy>HITESH</cp:lastModifiedBy>
  <cp:revision>115</cp:revision>
  <dcterms:created xsi:type="dcterms:W3CDTF">2013-11-23T05:24:14Z</dcterms:created>
  <dcterms:modified xsi:type="dcterms:W3CDTF">2013-12-20T10:23:18Z</dcterms:modified>
</cp:coreProperties>
</file>